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0" r:id="rId4"/>
    <p:sldId id="261" r:id="rId5"/>
    <p:sldId id="344" r:id="rId6"/>
    <p:sldId id="263" r:id="rId7"/>
    <p:sldId id="265" r:id="rId8"/>
    <p:sldId id="264" r:id="rId9"/>
    <p:sldId id="266" r:id="rId10"/>
    <p:sldId id="268" r:id="rId11"/>
    <p:sldId id="334" r:id="rId12"/>
    <p:sldId id="267" r:id="rId13"/>
    <p:sldId id="269" r:id="rId14"/>
    <p:sldId id="335" r:id="rId15"/>
    <p:sldId id="345" r:id="rId16"/>
    <p:sldId id="338" r:id="rId17"/>
    <p:sldId id="339" r:id="rId18"/>
    <p:sldId id="340" r:id="rId19"/>
    <p:sldId id="343" r:id="rId20"/>
    <p:sldId id="341" r:id="rId21"/>
    <p:sldId id="258" r:id="rId22"/>
    <p:sldId id="262" r:id="rId23"/>
    <p:sldId id="336" r:id="rId24"/>
    <p:sldId id="32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859" autoAdjust="0"/>
  </p:normalViewPr>
  <p:slideViewPr>
    <p:cSldViewPr snapToGrid="0">
      <p:cViewPr varScale="1">
        <p:scale>
          <a:sx n="60" d="100"/>
          <a:sy n="60" d="100"/>
        </p:scale>
        <p:origin x="1710"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G:\Google%20Drive\01%20EMG%20-%20Share%20with%20students\01%20HUST%20FOLDER\09%20Data\SN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G:\Google%20Drive\01%20EMG%20-%20Share%20with%20students\01%20HUST%20FOLDER\09%20Data\SN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S&#244;&#777;%20la&#768;m%20vi&#234;&#803;c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Google%20Drive\01%20EMG%20-%20Share%20with%20students\01%20HUST%20FOLDER\09%20Data\Corr.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Google%20Drive\01%20EMG%20-%20Share%20with%20students\01%20HUST%20FOLDER\09%20Data\Corr.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S&#244;&#777;%20la&#768;m%20vi&#234;&#803;c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41887819578109"/>
          <c:y val="0.12970219277785699"/>
          <c:w val="0.85602580927384075"/>
          <c:h val="0.65699492801712622"/>
        </c:manualLayout>
      </c:layout>
      <c:barChart>
        <c:barDir val="col"/>
        <c:grouping val="clustered"/>
        <c:varyColors val="0"/>
        <c:ser>
          <c:idx val="0"/>
          <c:order val="0"/>
          <c:tx>
            <c:v>Ag/AgCl</c:v>
          </c:tx>
          <c:spPr>
            <a:solidFill>
              <a:schemeClr val="accent1"/>
            </a:solidFill>
            <a:ln>
              <a:noFill/>
            </a:ln>
            <a:effectLst/>
          </c:spPr>
          <c:invertIfNegative val="0"/>
          <c:val>
            <c:numRef>
              <c:f>Snr_subjects_arm!$B$15:$B$17</c:f>
              <c:numCache>
                <c:formatCode>General</c:formatCode>
                <c:ptCount val="3"/>
                <c:pt idx="0">
                  <c:v>16.940000000000001</c:v>
                </c:pt>
                <c:pt idx="1">
                  <c:v>17.82</c:v>
                </c:pt>
                <c:pt idx="2">
                  <c:v>10.029999999999999</c:v>
                </c:pt>
              </c:numCache>
            </c:numRef>
          </c:val>
          <c:extLst>
            <c:ext xmlns:c16="http://schemas.microsoft.com/office/drawing/2014/chart" uri="{C3380CC4-5D6E-409C-BE32-E72D297353CC}">
              <c16:uniqueId val="{00000000-F526-4A92-91B6-319074AFC9C7}"/>
            </c:ext>
          </c:extLst>
        </c:ser>
        <c:ser>
          <c:idx val="1"/>
          <c:order val="1"/>
          <c:tx>
            <c:v>Nylon</c:v>
          </c:tx>
          <c:spPr>
            <a:solidFill>
              <a:schemeClr val="accent2"/>
            </a:solidFill>
            <a:ln>
              <a:noFill/>
            </a:ln>
            <a:effectLst/>
          </c:spPr>
          <c:invertIfNegative val="0"/>
          <c:val>
            <c:numRef>
              <c:f>Snr_subjects_arm!$C$15:$C$17</c:f>
              <c:numCache>
                <c:formatCode>General</c:formatCode>
                <c:ptCount val="3"/>
                <c:pt idx="0">
                  <c:v>18.09</c:v>
                </c:pt>
                <c:pt idx="1">
                  <c:v>23.47</c:v>
                </c:pt>
                <c:pt idx="2">
                  <c:v>12.22</c:v>
                </c:pt>
              </c:numCache>
            </c:numRef>
          </c:val>
          <c:extLst>
            <c:ext xmlns:c16="http://schemas.microsoft.com/office/drawing/2014/chart" uri="{C3380CC4-5D6E-409C-BE32-E72D297353CC}">
              <c16:uniqueId val="{00000001-F526-4A92-91B6-319074AFC9C7}"/>
            </c:ext>
          </c:extLst>
        </c:ser>
        <c:ser>
          <c:idx val="2"/>
          <c:order val="2"/>
          <c:tx>
            <c:v>Poly</c:v>
          </c:tx>
          <c:spPr>
            <a:solidFill>
              <a:schemeClr val="accent3"/>
            </a:solidFill>
            <a:ln>
              <a:noFill/>
            </a:ln>
            <a:effectLst/>
          </c:spPr>
          <c:invertIfNegative val="0"/>
          <c:val>
            <c:numRef>
              <c:f>Snr_subjects_arm!$D$15:$D$17</c:f>
              <c:numCache>
                <c:formatCode>General</c:formatCode>
                <c:ptCount val="3"/>
                <c:pt idx="0">
                  <c:v>13.61</c:v>
                </c:pt>
                <c:pt idx="1">
                  <c:v>15.58</c:v>
                </c:pt>
                <c:pt idx="2">
                  <c:v>13.02</c:v>
                </c:pt>
              </c:numCache>
            </c:numRef>
          </c:val>
          <c:extLst>
            <c:ext xmlns:c16="http://schemas.microsoft.com/office/drawing/2014/chart" uri="{C3380CC4-5D6E-409C-BE32-E72D297353CC}">
              <c16:uniqueId val="{00000002-F526-4A92-91B6-319074AFC9C7}"/>
            </c:ext>
          </c:extLst>
        </c:ser>
        <c:dLbls>
          <c:showLegendKey val="0"/>
          <c:showVal val="0"/>
          <c:showCatName val="0"/>
          <c:showSerName val="0"/>
          <c:showPercent val="0"/>
          <c:showBubbleSize val="0"/>
        </c:dLbls>
        <c:gapWidth val="150"/>
        <c:axId val="1769023424"/>
        <c:axId val="1769021248"/>
      </c:barChart>
      <c:catAx>
        <c:axId val="17690234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layout>
            <c:manualLayout>
              <c:xMode val="edge"/>
              <c:yMode val="edge"/>
              <c:x val="0.43454959639479024"/>
              <c:y val="0.8627238261883931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9021248"/>
        <c:crosses val="autoZero"/>
        <c:auto val="1"/>
        <c:lblAlgn val="ctr"/>
        <c:lblOffset val="100"/>
        <c:noMultiLvlLbl val="0"/>
      </c:catAx>
      <c:valAx>
        <c:axId val="1769021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SNR (dB)</a:t>
                </a:r>
              </a:p>
            </c:rich>
          </c:tx>
          <c:layout>
            <c:manualLayout>
              <c:xMode val="edge"/>
              <c:yMode val="edge"/>
              <c:x val="8.9387411479225411E-5"/>
              <c:y val="0.3873578302712161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902342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3804882880206011"/>
          <c:y val="1.4467045785943424E-2"/>
          <c:w val="0.40440573466052593"/>
          <c:h val="9.201443569553806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ysClr val="windowText" lastClr="000000"/>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91426071741032"/>
          <c:y val="0.14814814814814814"/>
          <c:w val="0.86397462817147852"/>
          <c:h val="0.6755861767279091"/>
        </c:manualLayout>
      </c:layout>
      <c:barChart>
        <c:barDir val="col"/>
        <c:grouping val="clustered"/>
        <c:varyColors val="0"/>
        <c:ser>
          <c:idx val="0"/>
          <c:order val="0"/>
          <c:tx>
            <c:strRef>
              <c:f>SNR_dothi1_leg!$B$1</c:f>
              <c:strCache>
                <c:ptCount val="1"/>
                <c:pt idx="0">
                  <c:v>Ag/AgCl</c:v>
                </c:pt>
              </c:strCache>
            </c:strRef>
          </c:tx>
          <c:spPr>
            <a:solidFill>
              <a:schemeClr val="accent1"/>
            </a:solidFill>
            <a:ln>
              <a:noFill/>
            </a:ln>
            <a:effectLst/>
          </c:spPr>
          <c:invertIfNegative val="0"/>
          <c:val>
            <c:numRef>
              <c:f>SNR_dothi1_leg!$B$2:$B$5</c:f>
              <c:numCache>
                <c:formatCode>General</c:formatCode>
                <c:ptCount val="4"/>
                <c:pt idx="0">
                  <c:v>20.13</c:v>
                </c:pt>
                <c:pt idx="1">
                  <c:v>17.829999999999998</c:v>
                </c:pt>
                <c:pt idx="2">
                  <c:v>18.14</c:v>
                </c:pt>
                <c:pt idx="3">
                  <c:v>20.07</c:v>
                </c:pt>
              </c:numCache>
            </c:numRef>
          </c:val>
          <c:extLst>
            <c:ext xmlns:c16="http://schemas.microsoft.com/office/drawing/2014/chart" uri="{C3380CC4-5D6E-409C-BE32-E72D297353CC}">
              <c16:uniqueId val="{00000000-49CD-4382-8397-D3EAD00D2CF6}"/>
            </c:ext>
          </c:extLst>
        </c:ser>
        <c:ser>
          <c:idx val="1"/>
          <c:order val="1"/>
          <c:tx>
            <c:strRef>
              <c:f>SNR_dothi1_leg!$C$1</c:f>
              <c:strCache>
                <c:ptCount val="1"/>
                <c:pt idx="0">
                  <c:v>Nylon</c:v>
                </c:pt>
              </c:strCache>
            </c:strRef>
          </c:tx>
          <c:spPr>
            <a:solidFill>
              <a:schemeClr val="accent2"/>
            </a:solidFill>
            <a:ln>
              <a:noFill/>
            </a:ln>
            <a:effectLst/>
          </c:spPr>
          <c:invertIfNegative val="0"/>
          <c:val>
            <c:numRef>
              <c:f>SNR_dothi1_leg!$C$2:$C$5</c:f>
              <c:numCache>
                <c:formatCode>General</c:formatCode>
                <c:ptCount val="4"/>
                <c:pt idx="0">
                  <c:v>16.03</c:v>
                </c:pt>
                <c:pt idx="1">
                  <c:v>14.93</c:v>
                </c:pt>
                <c:pt idx="2">
                  <c:v>15.02</c:v>
                </c:pt>
                <c:pt idx="3">
                  <c:v>18.5</c:v>
                </c:pt>
              </c:numCache>
            </c:numRef>
          </c:val>
          <c:extLst>
            <c:ext xmlns:c16="http://schemas.microsoft.com/office/drawing/2014/chart" uri="{C3380CC4-5D6E-409C-BE32-E72D297353CC}">
              <c16:uniqueId val="{00000001-49CD-4382-8397-D3EAD00D2CF6}"/>
            </c:ext>
          </c:extLst>
        </c:ser>
        <c:ser>
          <c:idx val="2"/>
          <c:order val="2"/>
          <c:tx>
            <c:strRef>
              <c:f>SNR_dothi1_leg!$D$1</c:f>
              <c:strCache>
                <c:ptCount val="1"/>
                <c:pt idx="0">
                  <c:v>Poly</c:v>
                </c:pt>
              </c:strCache>
            </c:strRef>
          </c:tx>
          <c:spPr>
            <a:solidFill>
              <a:schemeClr val="accent3"/>
            </a:solidFill>
            <a:ln>
              <a:noFill/>
            </a:ln>
            <a:effectLst/>
          </c:spPr>
          <c:invertIfNegative val="0"/>
          <c:val>
            <c:numRef>
              <c:f>SNR_dothi1_leg!$D$2:$D$5</c:f>
              <c:numCache>
                <c:formatCode>General</c:formatCode>
                <c:ptCount val="4"/>
                <c:pt idx="0">
                  <c:v>16.649999999999999</c:v>
                </c:pt>
                <c:pt idx="1">
                  <c:v>14.88</c:v>
                </c:pt>
                <c:pt idx="2">
                  <c:v>13.93</c:v>
                </c:pt>
                <c:pt idx="3">
                  <c:v>17.27</c:v>
                </c:pt>
              </c:numCache>
            </c:numRef>
          </c:val>
          <c:extLst>
            <c:ext xmlns:c16="http://schemas.microsoft.com/office/drawing/2014/chart" uri="{C3380CC4-5D6E-409C-BE32-E72D297353CC}">
              <c16:uniqueId val="{00000002-49CD-4382-8397-D3EAD00D2CF6}"/>
            </c:ext>
          </c:extLst>
        </c:ser>
        <c:dLbls>
          <c:showLegendKey val="0"/>
          <c:showVal val="0"/>
          <c:showCatName val="0"/>
          <c:showSerName val="0"/>
          <c:showPercent val="0"/>
          <c:showBubbleSize val="0"/>
        </c:dLbls>
        <c:gapWidth val="150"/>
        <c:axId val="1569982544"/>
        <c:axId val="1569975472"/>
      </c:barChart>
      <c:catAx>
        <c:axId val="15699825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9975472"/>
        <c:crosses val="autoZero"/>
        <c:auto val="1"/>
        <c:lblAlgn val="ctr"/>
        <c:lblOffset val="100"/>
        <c:noMultiLvlLbl val="0"/>
      </c:catAx>
      <c:valAx>
        <c:axId val="1569975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SNR (dB)</a:t>
                </a:r>
              </a:p>
            </c:rich>
          </c:tx>
          <c:layout>
            <c:manualLayout>
              <c:xMode val="edge"/>
              <c:yMode val="edge"/>
              <c:x val="1.1510956479277299E-2"/>
              <c:y val="0.3881758530183727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998254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29877702496490266"/>
          <c:y val="3.2985564304461944E-2"/>
          <c:w val="0.4867550509674663"/>
          <c:h val="9.492381160688247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Trang_tính1!$J$6</c:f>
              <c:strCache>
                <c:ptCount val="1"/>
                <c:pt idx="0">
                  <c:v>Ag/AgCl</c:v>
                </c:pt>
              </c:strCache>
            </c:strRef>
          </c:tx>
          <c:spPr>
            <a:solidFill>
              <a:schemeClr val="accent1"/>
            </a:solidFill>
            <a:ln>
              <a:noFill/>
            </a:ln>
            <a:effectLst/>
          </c:spPr>
          <c:invertIfNegative val="0"/>
          <c:val>
            <c:numRef>
              <c:f>Trang_tính1!$J$7:$J$8</c:f>
              <c:numCache>
                <c:formatCode>General</c:formatCode>
                <c:ptCount val="2"/>
                <c:pt idx="0">
                  <c:v>9.6</c:v>
                </c:pt>
                <c:pt idx="1">
                  <c:v>7.4</c:v>
                </c:pt>
              </c:numCache>
            </c:numRef>
          </c:val>
          <c:extLst>
            <c:ext xmlns:c16="http://schemas.microsoft.com/office/drawing/2014/chart" uri="{C3380CC4-5D6E-409C-BE32-E72D297353CC}">
              <c16:uniqueId val="{00000000-FF30-48BC-BEB6-8725EF62DB7A}"/>
            </c:ext>
          </c:extLst>
        </c:ser>
        <c:ser>
          <c:idx val="1"/>
          <c:order val="1"/>
          <c:tx>
            <c:strRef>
              <c:f>Trang_tính1!$K$6</c:f>
              <c:strCache>
                <c:ptCount val="1"/>
                <c:pt idx="0">
                  <c:v>Nylon</c:v>
                </c:pt>
              </c:strCache>
            </c:strRef>
          </c:tx>
          <c:spPr>
            <a:solidFill>
              <a:schemeClr val="accent2"/>
            </a:solidFill>
            <a:ln>
              <a:noFill/>
            </a:ln>
            <a:effectLst/>
          </c:spPr>
          <c:invertIfNegative val="0"/>
          <c:val>
            <c:numRef>
              <c:f>Trang_tính1!$K$7:$K$8</c:f>
              <c:numCache>
                <c:formatCode>General</c:formatCode>
                <c:ptCount val="2"/>
                <c:pt idx="0">
                  <c:v>11.6</c:v>
                </c:pt>
                <c:pt idx="1">
                  <c:v>15</c:v>
                </c:pt>
              </c:numCache>
            </c:numRef>
          </c:val>
          <c:extLst>
            <c:ext xmlns:c16="http://schemas.microsoft.com/office/drawing/2014/chart" uri="{C3380CC4-5D6E-409C-BE32-E72D297353CC}">
              <c16:uniqueId val="{00000001-FF30-48BC-BEB6-8725EF62DB7A}"/>
            </c:ext>
          </c:extLst>
        </c:ser>
        <c:dLbls>
          <c:showLegendKey val="0"/>
          <c:showVal val="0"/>
          <c:showCatName val="0"/>
          <c:showSerName val="0"/>
          <c:showPercent val="0"/>
          <c:showBubbleSize val="0"/>
        </c:dLbls>
        <c:gapWidth val="150"/>
        <c:axId val="554980120"/>
        <c:axId val="554979136"/>
      </c:barChart>
      <c:catAx>
        <c:axId val="5549801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4979136"/>
        <c:crosses val="autoZero"/>
        <c:auto val="1"/>
        <c:lblAlgn val="ctr"/>
        <c:lblOffset val="100"/>
        <c:noMultiLvlLbl val="0"/>
      </c:catAx>
      <c:valAx>
        <c:axId val="554979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SNR (dB)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49801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73399255325643"/>
          <c:y val="0.15277777777777779"/>
          <c:w val="0.84371043154489422"/>
          <c:h val="0.63391951006124247"/>
        </c:manualLayout>
      </c:layout>
      <c:barChart>
        <c:barDir val="col"/>
        <c:grouping val="clustered"/>
        <c:varyColors val="0"/>
        <c:ser>
          <c:idx val="0"/>
          <c:order val="0"/>
          <c:tx>
            <c:strRef>
              <c:f>'Corr-Subjects-arm'!$B$1</c:f>
              <c:strCache>
                <c:ptCount val="1"/>
                <c:pt idx="0">
                  <c:v>Ag/AgCl -  Nylon</c:v>
                </c:pt>
              </c:strCache>
            </c:strRef>
          </c:tx>
          <c:spPr>
            <a:solidFill>
              <a:schemeClr val="accent1"/>
            </a:solidFill>
            <a:ln>
              <a:noFill/>
            </a:ln>
            <a:effectLst/>
          </c:spPr>
          <c:invertIfNegative val="0"/>
          <c:val>
            <c:numRef>
              <c:f>'Corr-Subjects-arm'!$B$2:$B$4</c:f>
              <c:numCache>
                <c:formatCode>General</c:formatCode>
                <c:ptCount val="3"/>
                <c:pt idx="0">
                  <c:v>0.82410000000000005</c:v>
                </c:pt>
                <c:pt idx="1">
                  <c:v>0.75860000000000005</c:v>
                </c:pt>
                <c:pt idx="2">
                  <c:v>0.71079999999999999</c:v>
                </c:pt>
              </c:numCache>
            </c:numRef>
          </c:val>
          <c:extLst>
            <c:ext xmlns:c16="http://schemas.microsoft.com/office/drawing/2014/chart" uri="{C3380CC4-5D6E-409C-BE32-E72D297353CC}">
              <c16:uniqueId val="{00000000-C2F7-4811-AFCC-270C64FC4074}"/>
            </c:ext>
          </c:extLst>
        </c:ser>
        <c:ser>
          <c:idx val="1"/>
          <c:order val="1"/>
          <c:tx>
            <c:strRef>
              <c:f>'Corr-Subjects-arm'!$C$1</c:f>
              <c:strCache>
                <c:ptCount val="1"/>
                <c:pt idx="0">
                  <c:v>Ag/AgCl - Poly</c:v>
                </c:pt>
              </c:strCache>
            </c:strRef>
          </c:tx>
          <c:spPr>
            <a:solidFill>
              <a:schemeClr val="accent2"/>
            </a:solidFill>
            <a:ln>
              <a:noFill/>
            </a:ln>
            <a:effectLst/>
          </c:spPr>
          <c:invertIfNegative val="0"/>
          <c:val>
            <c:numRef>
              <c:f>'Corr-Subjects-arm'!$C$2:$C$4</c:f>
              <c:numCache>
                <c:formatCode>General</c:formatCode>
                <c:ptCount val="3"/>
                <c:pt idx="0">
                  <c:v>0.81559999999999999</c:v>
                </c:pt>
                <c:pt idx="1">
                  <c:v>0.76959999999999995</c:v>
                </c:pt>
                <c:pt idx="2">
                  <c:v>0.72070000000000001</c:v>
                </c:pt>
              </c:numCache>
            </c:numRef>
          </c:val>
          <c:extLst>
            <c:ext xmlns:c16="http://schemas.microsoft.com/office/drawing/2014/chart" uri="{C3380CC4-5D6E-409C-BE32-E72D297353CC}">
              <c16:uniqueId val="{00000001-C2F7-4811-AFCC-270C64FC4074}"/>
            </c:ext>
          </c:extLst>
        </c:ser>
        <c:dLbls>
          <c:showLegendKey val="0"/>
          <c:showVal val="0"/>
          <c:showCatName val="0"/>
          <c:showSerName val="0"/>
          <c:showPercent val="0"/>
          <c:showBubbleSize val="0"/>
        </c:dLbls>
        <c:gapWidth val="150"/>
        <c:axId val="1831685072"/>
        <c:axId val="1831686704"/>
      </c:barChart>
      <c:catAx>
        <c:axId val="183168507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vi-VN" sz="1200" b="1">
                    <a:latin typeface="Calibri" panose="020F0502020204030204" pitchFamily="34" charset="0"/>
                    <a:cs typeface="Calibri" panose="020F0502020204030204" pitchFamily="34" charset="0"/>
                  </a:rPr>
                  <a:t>Subjects</a:t>
                </a:r>
                <a:endParaRPr lang="en-US" sz="1200" b="1">
                  <a:latin typeface="Calibri" panose="020F0502020204030204" pitchFamily="34" charset="0"/>
                  <a:cs typeface="Calibri" panose="020F0502020204030204" pitchFamily="34" charset="0"/>
                </a:endParaRPr>
              </a:p>
            </c:rich>
          </c:tx>
          <c:layout>
            <c:manualLayout>
              <c:xMode val="edge"/>
              <c:yMode val="edge"/>
              <c:x val="0.44361898512685916"/>
              <c:y val="0.8723159084281131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686704"/>
        <c:crosses val="autoZero"/>
        <c:auto val="1"/>
        <c:lblAlgn val="ctr"/>
        <c:lblOffset val="100"/>
        <c:noMultiLvlLbl val="0"/>
      </c:catAx>
      <c:valAx>
        <c:axId val="1831686704"/>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vi-VN" sz="1200" b="1">
                    <a:latin typeface="Calibri" panose="020F0502020204030204" pitchFamily="34" charset="0"/>
                    <a:cs typeface="Calibri" panose="020F0502020204030204" pitchFamily="34" charset="0"/>
                  </a:rPr>
                  <a:t>Correlation</a:t>
                </a:r>
                <a:endParaRPr lang="en-US" sz="1200" b="1">
                  <a:latin typeface="Calibri" panose="020F0502020204030204" pitchFamily="34" charset="0"/>
                  <a:cs typeface="Calibri" panose="020F0502020204030204" pitchFamily="34" charset="0"/>
                </a:endParaRPr>
              </a:p>
            </c:rich>
          </c:tx>
          <c:layout>
            <c:manualLayout>
              <c:xMode val="edge"/>
              <c:yMode val="edge"/>
              <c:x val="8.3852774217176365E-3"/>
              <c:y val="0.3754760863225430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68507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0131299212598422"/>
          <c:y val="5.150408282298042E-2"/>
          <c:w val="0.55471452114997255"/>
          <c:h val="8.37171916010498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33092738407697"/>
          <c:y val="0.12962962962962962"/>
          <c:w val="0.86322462817147849"/>
          <c:h val="0.67095654709827945"/>
        </c:manualLayout>
      </c:layout>
      <c:barChart>
        <c:barDir val="col"/>
        <c:grouping val="clustered"/>
        <c:varyColors val="0"/>
        <c:ser>
          <c:idx val="0"/>
          <c:order val="0"/>
          <c:tx>
            <c:v>Ag/AgCl - Nylon</c:v>
          </c:tx>
          <c:spPr>
            <a:solidFill>
              <a:schemeClr val="accent1"/>
            </a:solidFill>
            <a:ln>
              <a:noFill/>
            </a:ln>
            <a:effectLst/>
          </c:spPr>
          <c:invertIfNegative val="0"/>
          <c:val>
            <c:numRef>
              <c:f>'Corr-Subjects-leg'!$B$2:$B$5</c:f>
              <c:numCache>
                <c:formatCode>General</c:formatCode>
                <c:ptCount val="4"/>
                <c:pt idx="0">
                  <c:v>0.7369</c:v>
                </c:pt>
                <c:pt idx="1">
                  <c:v>0.80889999999999995</c:v>
                </c:pt>
                <c:pt idx="2">
                  <c:v>0.8095</c:v>
                </c:pt>
                <c:pt idx="3">
                  <c:v>0.81169999999999998</c:v>
                </c:pt>
              </c:numCache>
            </c:numRef>
          </c:val>
          <c:extLst>
            <c:ext xmlns:c16="http://schemas.microsoft.com/office/drawing/2014/chart" uri="{C3380CC4-5D6E-409C-BE32-E72D297353CC}">
              <c16:uniqueId val="{00000000-E401-4E93-AB7C-BC0299556A9B}"/>
            </c:ext>
          </c:extLst>
        </c:ser>
        <c:ser>
          <c:idx val="1"/>
          <c:order val="1"/>
          <c:tx>
            <c:v>Ag/AgCl - Poly</c:v>
          </c:tx>
          <c:spPr>
            <a:solidFill>
              <a:schemeClr val="accent2"/>
            </a:solidFill>
            <a:ln>
              <a:noFill/>
            </a:ln>
            <a:effectLst/>
          </c:spPr>
          <c:invertIfNegative val="0"/>
          <c:val>
            <c:numRef>
              <c:f>'Corr-Subjects-leg'!$C$2:$C$5</c:f>
              <c:numCache>
                <c:formatCode>General</c:formatCode>
                <c:ptCount val="4"/>
                <c:pt idx="0">
                  <c:v>0.75539999999999996</c:v>
                </c:pt>
                <c:pt idx="1">
                  <c:v>0.7893</c:v>
                </c:pt>
                <c:pt idx="2">
                  <c:v>0.79279999999999995</c:v>
                </c:pt>
                <c:pt idx="3">
                  <c:v>0.81989999999999996</c:v>
                </c:pt>
              </c:numCache>
            </c:numRef>
          </c:val>
          <c:extLst>
            <c:ext xmlns:c16="http://schemas.microsoft.com/office/drawing/2014/chart" uri="{C3380CC4-5D6E-409C-BE32-E72D297353CC}">
              <c16:uniqueId val="{00000001-E401-4E93-AB7C-BC0299556A9B}"/>
            </c:ext>
          </c:extLst>
        </c:ser>
        <c:dLbls>
          <c:showLegendKey val="0"/>
          <c:showVal val="0"/>
          <c:showCatName val="0"/>
          <c:showSerName val="0"/>
          <c:showPercent val="0"/>
          <c:showBubbleSize val="0"/>
        </c:dLbls>
        <c:gapWidth val="150"/>
        <c:axId val="1831675824"/>
        <c:axId val="1831676368"/>
      </c:barChart>
      <c:catAx>
        <c:axId val="183167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676368"/>
        <c:crosses val="autoZero"/>
        <c:auto val="1"/>
        <c:lblAlgn val="ctr"/>
        <c:lblOffset val="100"/>
        <c:noMultiLvlLbl val="0"/>
      </c:catAx>
      <c:valAx>
        <c:axId val="1831676368"/>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Correlation</a:t>
                </a:r>
              </a:p>
            </c:rich>
          </c:tx>
          <c:layout>
            <c:manualLayout>
              <c:xMode val="edge"/>
              <c:yMode val="edge"/>
              <c:x val="4.9893527460010843E-4"/>
              <c:y val="0.3818573199183434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67582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29359361329833772"/>
          <c:y val="3.2985564304461902E-2"/>
          <c:w val="0.55403580448670331"/>
          <c:h val="8.37171916010498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Corr_back!$B$2:$C$2</c:f>
              <c:numCache>
                <c:formatCode>General</c:formatCode>
                <c:ptCount val="2"/>
                <c:pt idx="0">
                  <c:v>0.74</c:v>
                </c:pt>
                <c:pt idx="1">
                  <c:v>0.67</c:v>
                </c:pt>
              </c:numCache>
            </c:numRef>
          </c:val>
          <c:extLst>
            <c:ext xmlns:c16="http://schemas.microsoft.com/office/drawing/2014/chart" uri="{C3380CC4-5D6E-409C-BE32-E72D297353CC}">
              <c16:uniqueId val="{00000000-6E69-4311-BA81-BE6D788177A6}"/>
            </c:ext>
          </c:extLst>
        </c:ser>
        <c:dLbls>
          <c:showLegendKey val="0"/>
          <c:showVal val="0"/>
          <c:showCatName val="0"/>
          <c:showSerName val="0"/>
          <c:showPercent val="0"/>
          <c:showBubbleSize val="0"/>
        </c:dLbls>
        <c:gapWidth val="219"/>
        <c:overlap val="-27"/>
        <c:axId val="547359368"/>
        <c:axId val="547369208"/>
      </c:barChart>
      <c:catAx>
        <c:axId val="5473593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Subjects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7369208"/>
        <c:crosses val="autoZero"/>
        <c:auto val="1"/>
        <c:lblAlgn val="ctr"/>
        <c:lblOffset val="100"/>
        <c:noMultiLvlLbl val="0"/>
      </c:catAx>
      <c:valAx>
        <c:axId val="547369208"/>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Corelation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7359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B84B7-71F8-49D7-9979-108759333887}" type="datetimeFigureOut">
              <a:rPr lang="en-US" smtClean="0"/>
              <a:t>16/07/2020</a:t>
            </a:fld>
            <a:endParaRPr lang="en-US"/>
          </a:p>
        </p:txBody>
      </p:sp>
      <p:sp>
        <p:nvSpPr>
          <p:cNvPr id="4" name="Chỗ dành sẵn cho Hình ảnh của Bản chiế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1F62CA-91A4-45AB-BFB7-3468580C898A}" type="slidenum">
              <a:rPr lang="en-US" smtClean="0"/>
              <a:t>‹#›</a:t>
            </a:fld>
            <a:endParaRPr lang="en-US"/>
          </a:p>
        </p:txBody>
      </p:sp>
    </p:spTree>
    <p:extLst>
      <p:ext uri="{BB962C8B-B14F-4D97-AF65-F5344CB8AC3E}">
        <p14:creationId xmlns:p14="http://schemas.microsoft.com/office/powerpoint/2010/main" val="69222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Trong c</a:t>
            </a:r>
            <a:r>
              <a:rPr lang="vi-VN"/>
              <a:t>ơ</a:t>
            </a:r>
            <a:r>
              <a:rPr lang="en-US"/>
              <a:t> thể con ng</a:t>
            </a:r>
            <a:r>
              <a:rPr lang="vi-VN"/>
              <a:t>ư</a:t>
            </a:r>
            <a:r>
              <a:rPr lang="en-US"/>
              <a:t>ời, khối l</a:t>
            </a:r>
            <a:r>
              <a:rPr lang="vi-VN"/>
              <a:t>ư</a:t>
            </a:r>
            <a:r>
              <a:rPr lang="en-US"/>
              <a:t>ợng c</a:t>
            </a:r>
            <a:r>
              <a:rPr lang="vi-VN"/>
              <a:t>ơ</a:t>
            </a:r>
            <a:r>
              <a:rPr lang="en-US"/>
              <a:t> x</a:t>
            </a:r>
            <a:r>
              <a:rPr lang="vi-VN"/>
              <a:t>ư</a:t>
            </a:r>
            <a:r>
              <a:rPr lang="en-US"/>
              <a:t>ơng chiếm tỷ lệ rất lớn, khoảng 40 – 50% với nam giới và 25 – 35% ở nữ giới. Do đó, các vấn đề liên quan đến c</a:t>
            </a:r>
            <a:r>
              <a:rPr lang="vi-VN"/>
              <a:t>ơ</a:t>
            </a:r>
            <a:r>
              <a:rPr lang="en-US"/>
              <a:t> sẽ dẫn đến rất nhiều loại bệnh khác nhau. Một nghiên cứu đã cho thấy rằng phần lớn các chấn th</a:t>
            </a:r>
            <a:r>
              <a:rPr lang="vi-VN"/>
              <a:t>ư</a:t>
            </a:r>
            <a:r>
              <a:rPr lang="en-US"/>
              <a:t>ơng c</a:t>
            </a:r>
            <a:r>
              <a:rPr lang="vi-VN"/>
              <a:t>ơ</a:t>
            </a:r>
            <a:r>
              <a:rPr lang="en-US"/>
              <a:t> bắp xảy ra trong hoạt động tập luyện thể thao, nó chiếm 10 – 55% của tất cả các chấn th</a:t>
            </a:r>
            <a:r>
              <a:rPr lang="vi-VN"/>
              <a:t>ư</a:t>
            </a:r>
            <a:r>
              <a:rPr lang="en-US"/>
              <a:t>ơng thể thao cấp tính.</a:t>
            </a:r>
          </a:p>
          <a:p>
            <a:r>
              <a:rPr lang="en-US"/>
              <a:t>Các thiết bị đo điện c</a:t>
            </a:r>
            <a:r>
              <a:rPr lang="vi-VN"/>
              <a:t>ơ</a:t>
            </a:r>
            <a:r>
              <a:rPr lang="en-US"/>
              <a:t> th</a:t>
            </a:r>
            <a:r>
              <a:rPr lang="vi-VN"/>
              <a:t>ư</a:t>
            </a:r>
            <a:r>
              <a:rPr lang="en-US"/>
              <a:t>ờng dùng trong bệnh viện hay phòng khám có giá thành rất đắt đỏ, ngoài ra nó cũng những ng</a:t>
            </a:r>
            <a:r>
              <a:rPr lang="vi-VN"/>
              <a:t>ư</a:t>
            </a:r>
            <a:r>
              <a:rPr lang="en-US"/>
              <a:t>ời có chuyên môn vận hành. Chúng không phù hợp để dùng cá nhân và theo dõi chỉ số của c</a:t>
            </a:r>
            <a:r>
              <a:rPr lang="vi-VN"/>
              <a:t>ơ</a:t>
            </a:r>
            <a:r>
              <a:rPr lang="en-US"/>
              <a:t> hằng ngày.</a:t>
            </a:r>
          </a:p>
          <a:p>
            <a:r>
              <a:rPr lang="en-US"/>
              <a:t>Vì vậy, nhóm em đã nghĩ đến việc thiết kế một hệ thống đo tín hiệu điện c</a:t>
            </a:r>
            <a:r>
              <a:rPr lang="vi-VN"/>
              <a:t>ơ</a:t>
            </a:r>
            <a:r>
              <a:rPr lang="en-US"/>
              <a:t> dễ sử dụng, nhỏ gọn, linh hoạt và sử dụng đ</a:t>
            </a:r>
            <a:r>
              <a:rPr lang="vi-VN"/>
              <a:t>ư</a:t>
            </a:r>
            <a:r>
              <a:rPr lang="en-US"/>
              <a:t>ợc lâu dài.</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3</a:t>
            </a:fld>
            <a:endParaRPr lang="en-US"/>
          </a:p>
        </p:txBody>
      </p:sp>
    </p:spTree>
    <p:extLst>
      <p:ext uri="{BB962C8B-B14F-4D97-AF65-F5344CB8AC3E}">
        <p14:creationId xmlns:p14="http://schemas.microsoft.com/office/powerpoint/2010/main" val="366227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13</a:t>
            </a:fld>
            <a:endParaRPr lang="en-US"/>
          </a:p>
        </p:txBody>
      </p:sp>
    </p:spTree>
    <p:extLst>
      <p:ext uri="{BB962C8B-B14F-4D97-AF65-F5344CB8AC3E}">
        <p14:creationId xmlns:p14="http://schemas.microsoft.com/office/powerpoint/2010/main" val="3858708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Dữ liệu thu đ</a:t>
            </a:r>
            <a:r>
              <a:rPr lang="vi-VN"/>
              <a:t>ư</a:t>
            </a:r>
            <a:r>
              <a:rPr lang="en-US"/>
              <a:t>ợc từ mạch điện tử đ</a:t>
            </a:r>
            <a:r>
              <a:rPr lang="vi-VN"/>
              <a:t>ư</a:t>
            </a:r>
            <a:r>
              <a:rPr lang="en-US"/>
              <a:t>ợc biểu diễn theo đồ thị biên độ ở miền thời gian và phân tích phổ bằng Matlab. Các tín hiệu này đ</a:t>
            </a:r>
            <a:r>
              <a:rPr lang="vi-VN"/>
              <a:t>ư</a:t>
            </a:r>
            <a:r>
              <a:rPr lang="en-US"/>
              <a:t>ợc loại bỏ hết nhiễu 50Hz bằng bộ lọc số.</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14</a:t>
            </a:fld>
            <a:endParaRPr lang="en-US"/>
          </a:p>
        </p:txBody>
      </p:sp>
    </p:spTree>
    <p:extLst>
      <p:ext uri="{BB962C8B-B14F-4D97-AF65-F5344CB8AC3E}">
        <p14:creationId xmlns:p14="http://schemas.microsoft.com/office/powerpoint/2010/main" val="250612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15</a:t>
            </a:fld>
            <a:endParaRPr lang="en-US"/>
          </a:p>
        </p:txBody>
      </p:sp>
    </p:spTree>
    <p:extLst>
      <p:ext uri="{BB962C8B-B14F-4D97-AF65-F5344CB8AC3E}">
        <p14:creationId xmlns:p14="http://schemas.microsoft.com/office/powerpoint/2010/main" val="619139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Tín hiệu điện c</a:t>
            </a:r>
            <a:r>
              <a:rPr lang="vi-VN"/>
              <a:t>ơ</a:t>
            </a:r>
            <a:r>
              <a:rPr lang="en-US"/>
              <a:t> ở l</a:t>
            </a:r>
            <a:r>
              <a:rPr lang="vi-VN"/>
              <a:t>ư</a:t>
            </a:r>
            <a:r>
              <a:rPr lang="en-US"/>
              <a:t>ng nhỏ h</a:t>
            </a:r>
            <a:r>
              <a:rPr lang="vi-VN"/>
              <a:t>ơ</a:t>
            </a:r>
            <a:r>
              <a:rPr lang="en-US"/>
              <a:t>n rất nhiều so với tay và chân</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16</a:t>
            </a:fld>
            <a:endParaRPr lang="en-US"/>
          </a:p>
        </p:txBody>
      </p:sp>
    </p:spTree>
    <p:extLst>
      <p:ext uri="{BB962C8B-B14F-4D97-AF65-F5344CB8AC3E}">
        <p14:creationId xmlns:p14="http://schemas.microsoft.com/office/powerpoint/2010/main" val="3726833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Các hình trên lần l</a:t>
            </a:r>
            <a:r>
              <a:rPr lang="vi-VN"/>
              <a:t>ư</a:t>
            </a:r>
            <a:r>
              <a:rPr lang="en-US"/>
              <a:t>ợt là đồ thị biểu diễn giá trị SNR với tín hiệu ở tay, chân và l</a:t>
            </a:r>
            <a:r>
              <a:rPr lang="vi-VN"/>
              <a:t>ư</a:t>
            </a:r>
            <a:r>
              <a:rPr lang="en-US"/>
              <a:t>ng. Giá trị SNR đ</a:t>
            </a:r>
            <a:r>
              <a:rPr lang="vi-VN"/>
              <a:t>ư</a:t>
            </a:r>
            <a:r>
              <a:rPr lang="en-US"/>
              <a:t>ợc tính với dữ liệu ở các đối t</a:t>
            </a:r>
            <a:r>
              <a:rPr lang="vi-VN"/>
              <a:t>ư</a:t>
            </a:r>
            <a:r>
              <a:rPr lang="en-US"/>
              <a:t>ợng đo khác nhau với màu xanh là tín hiệu đo với Ag/AgCl, màu cam là graphene loại nylon, màu xám là graphene loại polyester.</a:t>
            </a:r>
          </a:p>
          <a:p>
            <a:r>
              <a:rPr lang="en-US"/>
              <a:t>Do đặc tính bó c</a:t>
            </a:r>
            <a:r>
              <a:rPr lang="vi-VN"/>
              <a:t>ơ</a:t>
            </a:r>
            <a:r>
              <a:rPr lang="en-US"/>
              <a:t> của mỗi ng</a:t>
            </a:r>
            <a:r>
              <a:rPr lang="vi-VN"/>
              <a:t>ư</a:t>
            </a:r>
            <a:r>
              <a:rPr lang="en-US"/>
              <a:t>ời khác nhau nên giá trị SNR cũng có sự khác nhau giữa các đối t</a:t>
            </a:r>
            <a:r>
              <a:rPr lang="vi-VN"/>
              <a:t>ư</a:t>
            </a:r>
            <a:r>
              <a:rPr lang="en-US"/>
              <a:t>ợng. SNR với tín hiệu ở l</a:t>
            </a:r>
            <a:r>
              <a:rPr lang="vi-VN"/>
              <a:t>ư</a:t>
            </a:r>
            <a:r>
              <a:rPr lang="en-US"/>
              <a:t>ng nhỏ h</a:t>
            </a:r>
            <a:r>
              <a:rPr lang="vi-VN"/>
              <a:t>ơ</a:t>
            </a:r>
            <a:r>
              <a:rPr lang="en-US"/>
              <a:t>n so với tay và chân do biên độ tín hiệu c</a:t>
            </a:r>
            <a:r>
              <a:rPr lang="vi-VN"/>
              <a:t>ơ</a:t>
            </a:r>
            <a:r>
              <a:rPr lang="en-US"/>
              <a:t> l</a:t>
            </a:r>
            <a:r>
              <a:rPr lang="vi-VN"/>
              <a:t>ư</a:t>
            </a:r>
            <a:r>
              <a:rPr lang="en-US"/>
              <a:t>ng rất bé.</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17</a:t>
            </a:fld>
            <a:endParaRPr lang="en-US"/>
          </a:p>
        </p:txBody>
      </p:sp>
    </p:spTree>
    <p:extLst>
      <p:ext uri="{BB962C8B-B14F-4D97-AF65-F5344CB8AC3E}">
        <p14:creationId xmlns:p14="http://schemas.microsoft.com/office/powerpoint/2010/main" val="3331110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Trên hình lần l</a:t>
            </a:r>
            <a:r>
              <a:rPr lang="vi-VN"/>
              <a:t>ư</a:t>
            </a:r>
            <a:r>
              <a:rPr lang="en-US"/>
              <a:t>ợt là đồ thị biểu diễn hệ số t</a:t>
            </a:r>
            <a:r>
              <a:rPr lang="vi-VN"/>
              <a:t>ư</a:t>
            </a:r>
            <a:r>
              <a:rPr lang="en-US"/>
              <a:t>ơng quan của tín hiệu ở tay, chân và l</a:t>
            </a:r>
            <a:r>
              <a:rPr lang="vi-VN"/>
              <a:t>ư</a:t>
            </a:r>
            <a:r>
              <a:rPr lang="en-US"/>
              <a:t>ng theo các đối t</a:t>
            </a:r>
            <a:r>
              <a:rPr lang="vi-VN"/>
              <a:t>ư</a:t>
            </a:r>
            <a:r>
              <a:rPr lang="en-US"/>
              <a:t>ợng đo. Màu xanh là t</a:t>
            </a:r>
            <a:r>
              <a:rPr lang="vi-VN"/>
              <a:t>ư</a:t>
            </a:r>
            <a:r>
              <a:rPr lang="en-US"/>
              <a:t>ơng quan giữa tín hiệu với Ag/AgCl và graphene loại nylon. Màu cam là t</a:t>
            </a:r>
            <a:r>
              <a:rPr lang="vi-VN"/>
              <a:t>ư</a:t>
            </a:r>
            <a:r>
              <a:rPr lang="en-US"/>
              <a:t>ơng quan giữa tín hiệu với Ag/AgCl và graphene loại polyester.</a:t>
            </a:r>
          </a:p>
          <a:p>
            <a:r>
              <a:rPr lang="en-US"/>
              <a:t>Hệ số t</a:t>
            </a:r>
            <a:r>
              <a:rPr lang="vi-VN"/>
              <a:t>ư</a:t>
            </a:r>
            <a:r>
              <a:rPr lang="en-US"/>
              <a:t>ơng quan dao động từ 0.67 đến 0.82, tức độ t</a:t>
            </a:r>
            <a:r>
              <a:rPr lang="vi-VN"/>
              <a:t>ư</a:t>
            </a:r>
            <a:r>
              <a:rPr lang="en-US"/>
              <a:t>ơng quan của hai tín hiệu khá cao.</a:t>
            </a:r>
          </a:p>
          <a:p>
            <a:r>
              <a:rPr lang="en-US"/>
              <a:t>Từ các kết quả trên, có thể thấy rằng tín hiệu thu đ</a:t>
            </a:r>
            <a:r>
              <a:rPr lang="vi-VN"/>
              <a:t>ư</a:t>
            </a:r>
            <a:r>
              <a:rPr lang="en-US"/>
              <a:t>ợc từ graphene có chất l</a:t>
            </a:r>
            <a:r>
              <a:rPr lang="vi-VN"/>
              <a:t>ư</a:t>
            </a:r>
            <a:r>
              <a:rPr lang="en-US"/>
              <a:t>ợng tư</a:t>
            </a:r>
            <a:r>
              <a:rPr lang="vi-VN"/>
              <a:t>ơ</a:t>
            </a:r>
            <a:r>
              <a:rPr lang="en-US"/>
              <a:t>ng đ</a:t>
            </a:r>
            <a:r>
              <a:rPr lang="vi-VN"/>
              <a:t>ư</a:t>
            </a:r>
            <a:r>
              <a:rPr lang="en-US"/>
              <a:t>ơng với Ag/AgCl, hoàn toàn có khẻ năng thay thế cho cảm biến th</a:t>
            </a:r>
            <a:r>
              <a:rPr lang="vi-VN"/>
              <a:t>ư</a:t>
            </a:r>
            <a:r>
              <a:rPr lang="en-US"/>
              <a:t>ơng mại này.</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18</a:t>
            </a:fld>
            <a:endParaRPr lang="en-US"/>
          </a:p>
        </p:txBody>
      </p:sp>
    </p:spTree>
    <p:extLst>
      <p:ext uri="{BB962C8B-B14F-4D97-AF65-F5344CB8AC3E}">
        <p14:creationId xmlns:p14="http://schemas.microsoft.com/office/powerpoint/2010/main" val="3465774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22</a:t>
            </a:fld>
            <a:endParaRPr lang="en-US"/>
          </a:p>
        </p:txBody>
      </p:sp>
    </p:spTree>
    <p:extLst>
      <p:ext uri="{BB962C8B-B14F-4D97-AF65-F5344CB8AC3E}">
        <p14:creationId xmlns:p14="http://schemas.microsoft.com/office/powerpoint/2010/main" val="216219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Tín hiệu đ</a:t>
            </a:r>
            <a:r>
              <a:rPr lang="vi-VN"/>
              <a:t>ư</a:t>
            </a:r>
            <a:r>
              <a:rPr lang="en-US"/>
              <a:t>ợc phân tích phổ từng đoạn nhiễu và đoạn tín hiệu EMG trên miền tần số</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23</a:t>
            </a:fld>
            <a:endParaRPr lang="en-US"/>
          </a:p>
        </p:txBody>
      </p:sp>
    </p:spTree>
    <p:extLst>
      <p:ext uri="{BB962C8B-B14F-4D97-AF65-F5344CB8AC3E}">
        <p14:creationId xmlns:p14="http://schemas.microsoft.com/office/powerpoint/2010/main" val="3809559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3309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Electromyography (EMG) là điện c</a:t>
            </a:r>
            <a:r>
              <a:rPr lang="vi-VN"/>
              <a:t>ơ</a:t>
            </a:r>
            <a:r>
              <a:rPr lang="en-US"/>
              <a:t> đ</a:t>
            </a:r>
            <a:r>
              <a:rPr lang="vi-VN"/>
              <a:t>ư</a:t>
            </a:r>
            <a:r>
              <a:rPr lang="en-US"/>
              <a:t>ợc ứng dụng để đo đạc dòng điện đ</a:t>
            </a:r>
            <a:r>
              <a:rPr lang="vi-VN"/>
              <a:t>ư</a:t>
            </a:r>
            <a:r>
              <a:rPr lang="en-US"/>
              <a:t>ợc sinh ra ở c</a:t>
            </a:r>
            <a:r>
              <a:rPr lang="vi-VN"/>
              <a:t>ơ</a:t>
            </a:r>
            <a:r>
              <a:rPr lang="en-US"/>
              <a:t> bắp trong quá trình co bóp diễn tả các hoạt động của thần kinh – c</a:t>
            </a:r>
            <a:r>
              <a:rPr lang="vi-VN"/>
              <a:t>ơ</a:t>
            </a:r>
            <a:r>
              <a:rPr lang="en-US"/>
              <a:t>. EMG là một dạng tín hiệu điện sinh học rất quan trọng, có giá trị chẩn đoán cao cho rất nhiều bệnh về c</a:t>
            </a:r>
            <a:r>
              <a:rPr lang="vi-VN"/>
              <a:t>ơ</a:t>
            </a:r>
            <a:r>
              <a:rPr lang="en-US"/>
              <a:t> và thần kinh. </a:t>
            </a:r>
          </a:p>
          <a:p>
            <a:r>
              <a:rPr lang="en-US"/>
              <a:t>Nó đ</a:t>
            </a:r>
            <a:r>
              <a:rPr lang="vi-VN"/>
              <a:t>ư</a:t>
            </a:r>
            <a:r>
              <a:rPr lang="en-US"/>
              <a:t>ợc ứng dụng nhiều nhất trong chẩn đoán y tế, trong tập luyện thể thao và huấn luyện và trong nghiên cứu c</a:t>
            </a:r>
            <a:r>
              <a:rPr lang="vi-VN"/>
              <a:t>ơ</a:t>
            </a:r>
            <a:r>
              <a:rPr lang="en-US"/>
              <a:t> sinh học. </a:t>
            </a:r>
          </a:p>
          <a:p>
            <a:pPr marL="171450" indent="-171450">
              <a:buFont typeface="Arial" panose="020B0604020202020204" pitchFamily="34" charset="0"/>
              <a:buChar char="•"/>
            </a:pPr>
            <a:r>
              <a:rPr lang="en-US"/>
              <a:t>Chẩn đoán y tế: phát hiện các bệnh về thần kinh – c</a:t>
            </a:r>
            <a:r>
              <a:rPr lang="vi-VN"/>
              <a:t>ơ</a:t>
            </a:r>
            <a:r>
              <a:rPr lang="en-US"/>
              <a:t> nh</a:t>
            </a:r>
            <a:r>
              <a:rPr lang="vi-VN"/>
              <a:t>ư</a:t>
            </a:r>
            <a:r>
              <a:rPr lang="en-US"/>
              <a:t> rối loạn thần kinh ngoại biên, bệnh nh</a:t>
            </a:r>
            <a:r>
              <a:rPr lang="vi-VN"/>
              <a:t>ư</a:t>
            </a:r>
            <a:r>
              <a:rPr lang="en-US"/>
              <a:t>ợc c</a:t>
            </a:r>
            <a:r>
              <a:rPr lang="vi-VN"/>
              <a:t>ơ</a:t>
            </a:r>
            <a:r>
              <a:rPr lang="en-US"/>
              <a:t>, viêm đa c</a:t>
            </a:r>
            <a:r>
              <a:rPr lang="vi-VN"/>
              <a:t>ơ</a:t>
            </a:r>
            <a:r>
              <a:rPr lang="en-US"/>
              <a:t>, đau l</a:t>
            </a:r>
            <a:r>
              <a:rPr lang="vi-VN"/>
              <a:t>ư</a:t>
            </a:r>
            <a:r>
              <a:rPr lang="en-US"/>
              <a:t>ng,…</a:t>
            </a:r>
          </a:p>
          <a:p>
            <a:pPr marL="171450" indent="-171450">
              <a:buFont typeface="Arial" panose="020B0604020202020204" pitchFamily="34" charset="0"/>
              <a:buChar char="•"/>
            </a:pPr>
            <a:r>
              <a:rPr lang="en-US"/>
              <a:t>Thể thao và huấn luyện: theo dõi các chỉ số hoạt động của c</a:t>
            </a:r>
            <a:r>
              <a:rPr lang="vi-VN"/>
              <a:t>ơ</a:t>
            </a:r>
            <a:r>
              <a:rPr lang="en-US"/>
              <a:t> để nâng cao chất l</a:t>
            </a:r>
            <a:r>
              <a:rPr lang="vi-VN"/>
              <a:t>ư</a:t>
            </a:r>
            <a:r>
              <a:rPr lang="en-US"/>
              <a:t>ợng huấn luyện hay phát hiện lỗi khi luyện tập</a:t>
            </a:r>
          </a:p>
          <a:p>
            <a:pPr marL="171450" indent="-171450">
              <a:buFont typeface="Arial" panose="020B0604020202020204" pitchFamily="34" charset="0"/>
              <a:buChar char="•"/>
            </a:pPr>
            <a:r>
              <a:rPr lang="en-US"/>
              <a:t>Nghiên cứu c</a:t>
            </a:r>
            <a:r>
              <a:rPr lang="vi-VN"/>
              <a:t>ơ</a:t>
            </a:r>
            <a:r>
              <a:rPr lang="en-US"/>
              <a:t> sinh học: </a:t>
            </a:r>
            <a:r>
              <a:rPr lang="en-US" sz="1200" b="0" i="0" u="none" strike="noStrike" cap="none" spc="-1">
                <a:solidFill>
                  <a:srgbClr val="1C1C1C"/>
                </a:solidFill>
                <a:latin typeface="+mn-lt"/>
                <a:ea typeface="Calibri"/>
                <a:cs typeface="Calibri"/>
                <a:sym typeface="Calibri"/>
              </a:rPr>
              <a:t>tìm hiểu về cách não bộ vận hành các khối cơ bắp của cơ thể, các hoạt động liên quan đến sử dụng cơ bắp</a:t>
            </a:r>
            <a:endParaRPr lang="en-US"/>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4</a:t>
            </a:fld>
            <a:endParaRPr lang="en-US"/>
          </a:p>
        </p:txBody>
      </p:sp>
    </p:spTree>
    <p:extLst>
      <p:ext uri="{BB962C8B-B14F-4D97-AF65-F5344CB8AC3E}">
        <p14:creationId xmlns:p14="http://schemas.microsoft.com/office/powerpoint/2010/main" val="3940965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Hai ph</a:t>
            </a:r>
            <a:r>
              <a:rPr lang="vi-VN"/>
              <a:t>ư</a:t>
            </a:r>
            <a:r>
              <a:rPr lang="en-US"/>
              <a:t>ơng pháp đo tín hiệu điện c</a:t>
            </a:r>
            <a:r>
              <a:rPr lang="vi-VN"/>
              <a:t>ơ</a:t>
            </a:r>
            <a:r>
              <a:rPr lang="en-US"/>
              <a:t> phổ biến nhất hiện nay là : đo điện c</a:t>
            </a:r>
            <a:r>
              <a:rPr lang="vi-VN"/>
              <a:t>ơ</a:t>
            </a:r>
            <a:r>
              <a:rPr lang="en-US"/>
              <a:t> bên trong da và đo điện c</a:t>
            </a:r>
            <a:r>
              <a:rPr lang="vi-VN"/>
              <a:t>ơ</a:t>
            </a:r>
            <a:r>
              <a:rPr lang="en-US"/>
              <a:t> bề mặt da</a:t>
            </a:r>
          </a:p>
          <a:p>
            <a:r>
              <a:rPr lang="en-US"/>
              <a:t>Ph</a:t>
            </a:r>
            <a:r>
              <a:rPr lang="vi-VN"/>
              <a:t>ư</a:t>
            </a:r>
            <a:r>
              <a:rPr lang="en-US"/>
              <a:t>ơng pháp đo điện c</a:t>
            </a:r>
            <a:r>
              <a:rPr lang="vi-VN"/>
              <a:t>ơ</a:t>
            </a:r>
            <a:r>
              <a:rPr lang="en-US"/>
              <a:t> bên trong da th</a:t>
            </a:r>
            <a:r>
              <a:rPr lang="vi-VN"/>
              <a:t>ư</a:t>
            </a:r>
            <a:r>
              <a:rPr lang="en-US"/>
              <a:t>ờng đ</a:t>
            </a:r>
            <a:r>
              <a:rPr lang="vi-VN"/>
              <a:t>ư</a:t>
            </a:r>
            <a:r>
              <a:rPr lang="en-US"/>
              <a:t>ợc áp dụng trong các bệnh viện, phòng khám, sử dụng điện cực kim, đâm xuyên vào trong da. Ph</a:t>
            </a:r>
            <a:r>
              <a:rPr lang="vi-VN"/>
              <a:t>ư</a:t>
            </a:r>
            <a:r>
              <a:rPr lang="en-US"/>
              <a:t>ơng pháp này cần phải có y, bác sĩ chuyên môn thực hiện và th</a:t>
            </a:r>
            <a:r>
              <a:rPr lang="vi-VN"/>
              <a:t>ư</a:t>
            </a:r>
            <a:r>
              <a:rPr lang="en-US"/>
              <a:t>ờng gây cảm giác đau đớn, khó chịu cho bệnh nhân. Đo điện c</a:t>
            </a:r>
            <a:r>
              <a:rPr lang="vi-VN"/>
              <a:t>ơ</a:t>
            </a:r>
            <a:r>
              <a:rPr lang="en-US"/>
              <a:t> bề mặt dung điện cực </a:t>
            </a:r>
            <a:r>
              <a:rPr lang="vi-VN"/>
              <a:t>ư</a:t>
            </a:r>
            <a:r>
              <a:rPr lang="en-US"/>
              <a:t>ớt hoặc khô gắn trên bó c</a:t>
            </a:r>
            <a:r>
              <a:rPr lang="vi-VN"/>
              <a:t>ơ</a:t>
            </a:r>
            <a:r>
              <a:rPr lang="en-US"/>
              <a:t> đ</a:t>
            </a:r>
            <a:r>
              <a:rPr lang="vi-VN"/>
              <a:t>ư</a:t>
            </a:r>
            <a:r>
              <a:rPr lang="en-US"/>
              <a:t>ợc đo. </a:t>
            </a:r>
            <a:r>
              <a:rPr lang="vi-VN"/>
              <a:t>Ư</a:t>
            </a:r>
            <a:r>
              <a:rPr lang="en-US"/>
              <a:t>u điểm là dễ thực hiện, không gây khó chịu cho ng</a:t>
            </a:r>
            <a:r>
              <a:rPr lang="vi-VN"/>
              <a:t>ư</a:t>
            </a:r>
            <a:r>
              <a:rPr lang="en-US"/>
              <a:t>ời dùng. Đây cũng là ph</a:t>
            </a:r>
            <a:r>
              <a:rPr lang="vi-VN"/>
              <a:t>ư</a:t>
            </a:r>
            <a:r>
              <a:rPr lang="en-US"/>
              <a:t>ơng pháp nhóm em dùng để đo tín hiệu điện c</a:t>
            </a:r>
            <a:r>
              <a:rPr lang="vi-VN"/>
              <a:t>ơ</a:t>
            </a:r>
            <a:r>
              <a:rPr lang="en-US"/>
              <a:t>.</a:t>
            </a:r>
          </a:p>
          <a:p>
            <a:r>
              <a:rPr lang="en-US"/>
              <a:t>Các loại điện cực phổ biến để đo bề mặt là: điện cực </a:t>
            </a:r>
            <a:r>
              <a:rPr lang="vi-VN"/>
              <a:t>ư</a:t>
            </a:r>
            <a:r>
              <a:rPr lang="en-US"/>
              <a:t>ớt Ag/AgCl (Silver silver chloride) th</a:t>
            </a:r>
            <a:r>
              <a:rPr lang="vi-VN"/>
              <a:t>ư</a:t>
            </a:r>
            <a:r>
              <a:rPr lang="en-US"/>
              <a:t>ờng dung trong đo điện tim, dính trực tiếp trên da, tuy nhiên chỉ có thể sử dụng 1 lần. Loại thứ 2 là điện cực kim loại th</a:t>
            </a:r>
            <a:r>
              <a:rPr lang="vi-VN"/>
              <a:t>ư</a:t>
            </a:r>
            <a:r>
              <a:rPr lang="en-US"/>
              <a:t>ờng chế tạo từ vàng, bạc hay bạch kim, do đó giá thành rất đắt đỏ. Ngoài ra, điện cực cứng nên vẫn gây khó chịu và khó có thể tiếp xúc tốt với da.</a:t>
            </a:r>
          </a:p>
          <a:p>
            <a:r>
              <a:rPr lang="en-US"/>
              <a:t>Do đó, chúng em nghĩ đến một loại cảm biến có thể sử dụng lâu dài, mềm mỏng, thoải mái cho ng</a:t>
            </a:r>
            <a:r>
              <a:rPr lang="vi-VN"/>
              <a:t>ư</a:t>
            </a:r>
            <a:r>
              <a:rPr lang="en-US"/>
              <a:t>ời dung. Đó là cảm biến graphene.</a:t>
            </a:r>
          </a:p>
          <a:p>
            <a:r>
              <a:rPr lang="en-US"/>
              <a:t>Graphene là một tấm phẳng dày bằng một lớp nguyên tử của nguyên tử C liên kết với nhau theo dạng hình lục giác. Vật liệu này có đặc tính mỏng, nhẹ, siêu bền và gần nh</a:t>
            </a:r>
            <a:r>
              <a:rPr lang="vi-VN"/>
              <a:t>ư</a:t>
            </a:r>
            <a:r>
              <a:rPr lang="en-US"/>
              <a:t> trong suốt. Do đó, nó đ</a:t>
            </a:r>
            <a:r>
              <a:rPr lang="vi-VN"/>
              <a:t>ư</a:t>
            </a:r>
            <a:r>
              <a:rPr lang="en-US"/>
              <a:t>ợc ứng dụng trong nhiều lĩnh vực </a:t>
            </a:r>
            <a:r>
              <a:rPr lang="en-US" u="none"/>
              <a:t>nh</a:t>
            </a:r>
            <a:r>
              <a:rPr lang="vi-VN" u="none"/>
              <a:t>ư</a:t>
            </a:r>
            <a:r>
              <a:rPr lang="en-US" u="none"/>
              <a:t> linh kiện điện tử, cảm biến</a:t>
            </a:r>
            <a:r>
              <a:rPr lang="en-US"/>
              <a:t>, vật liệu tổng hợp,…</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5</a:t>
            </a:fld>
            <a:endParaRPr lang="en-US"/>
          </a:p>
        </p:txBody>
      </p:sp>
    </p:spTree>
    <p:extLst>
      <p:ext uri="{BB962C8B-B14F-4D97-AF65-F5344CB8AC3E}">
        <p14:creationId xmlns:p14="http://schemas.microsoft.com/office/powerpoint/2010/main" val="1277546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Cảm biến graphene đ</a:t>
            </a:r>
            <a:r>
              <a:rPr lang="vi-VN"/>
              <a:t>ư</a:t>
            </a:r>
            <a:r>
              <a:rPr lang="en-US"/>
              <a:t>ợc cung cấp bới công ty Bonbouton. Từ chất liệu nền là vải nylon, polyester hay cotton, sau quá trình chế tạo nh</a:t>
            </a:r>
            <a:r>
              <a:rPr lang="vi-VN"/>
              <a:t>ư</a:t>
            </a:r>
            <a:r>
              <a:rPr lang="en-US"/>
              <a:t> trên thu đ</a:t>
            </a:r>
            <a:r>
              <a:rPr lang="vi-VN"/>
              <a:t>ư</a:t>
            </a:r>
            <a:r>
              <a:rPr lang="en-US"/>
              <a:t>ợc cảm biến graphene. Điện trở của graphene dao động trong khoảng vài chục đến vài trăm Kohm nên thích hợp sử dụng làm điện cực khô. </a:t>
            </a:r>
            <a:r>
              <a:rPr lang="vi-VN"/>
              <a:t>Ư</a:t>
            </a:r>
            <a:r>
              <a:rPr lang="en-US"/>
              <a:t>u điểm của điện cực này là mỏng nhẹ, có thể sử dụng lâu dài và có khă năng tích hợp đ</a:t>
            </a:r>
            <a:r>
              <a:rPr lang="vi-VN"/>
              <a:t>ư</a:t>
            </a:r>
            <a:r>
              <a:rPr lang="en-US"/>
              <a:t>ợc trên quần áo, phụ kiện. Tuy nhiên, nó có nh</a:t>
            </a:r>
            <a:r>
              <a:rPr lang="vi-VN"/>
              <a:t>ư</a:t>
            </a:r>
            <a:r>
              <a:rPr lang="en-US"/>
              <a:t>ợc điểm là chịu ảnh h</a:t>
            </a:r>
            <a:r>
              <a:rPr lang="vi-VN"/>
              <a:t>ư</a:t>
            </a:r>
            <a:r>
              <a:rPr lang="en-US"/>
              <a:t>ởng bởi nhiều yếu tố nh</a:t>
            </a:r>
            <a:r>
              <a:rPr lang="vi-VN"/>
              <a:t>ư</a:t>
            </a:r>
            <a:r>
              <a:rPr lang="en-US"/>
              <a:t> số lớp phủ GO, nhiệt độ, độ ẩm và thời gian sử dụng. Do đó, cảm biến graphene cần đ</a:t>
            </a:r>
            <a:r>
              <a:rPr lang="vi-VN"/>
              <a:t>ư</a:t>
            </a:r>
            <a:r>
              <a:rPr lang="en-US"/>
              <a:t>ợc bảo quản trong điều kiện khô thoáng để đảm bảo chất l</a:t>
            </a:r>
            <a:r>
              <a:rPr lang="vi-VN"/>
              <a:t>ư</a:t>
            </a:r>
            <a:r>
              <a:rPr lang="en-US"/>
              <a:t>ợng.</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6</a:t>
            </a:fld>
            <a:endParaRPr lang="en-US"/>
          </a:p>
        </p:txBody>
      </p:sp>
    </p:spTree>
    <p:extLst>
      <p:ext uri="{BB962C8B-B14F-4D97-AF65-F5344CB8AC3E}">
        <p14:creationId xmlns:p14="http://schemas.microsoft.com/office/powerpoint/2010/main" val="41650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Hệ thống phổ biến nhất để đo tín hiệu điện c</a:t>
            </a:r>
            <a:r>
              <a:rPr lang="vi-VN"/>
              <a:t>ơ</a:t>
            </a:r>
            <a:r>
              <a:rPr lang="en-US"/>
              <a:t> bề mặt da sử dụng mạch Myoware và điện cực </a:t>
            </a:r>
            <a:r>
              <a:rPr lang="vi-VN"/>
              <a:t>ư</a:t>
            </a:r>
            <a:r>
              <a:rPr lang="en-US"/>
              <a:t>ớt Ag/AgCl (Silver silver chloride). Mạch Myoware thu nhận tín hiệu từ 3 điện cực dính trực tiếp vào da gồm hai điện cực vi sai và điện cực tham chiếu. Tín hiệu đ</a:t>
            </a:r>
            <a:r>
              <a:rPr lang="vi-VN"/>
              <a:t>ư</a:t>
            </a:r>
            <a:r>
              <a:rPr lang="en-US"/>
              <a:t>ợc truyền và hiển thị trên màn hình máy tính. </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7</a:t>
            </a:fld>
            <a:endParaRPr lang="en-US"/>
          </a:p>
        </p:txBody>
      </p:sp>
    </p:spTree>
    <p:extLst>
      <p:ext uri="{BB962C8B-B14F-4D97-AF65-F5344CB8AC3E}">
        <p14:creationId xmlns:p14="http://schemas.microsoft.com/office/powerpoint/2010/main" val="750286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Hệ thống gồm có hai phần chính: phần thu nhận, xử lý dữ liệu thô và phần truyền dữ liệu. Tín hiệu thu được t</a:t>
            </a:r>
            <a:r>
              <a:rPr lang="en-US" altLang="en-US" sz="1200">
                <a:latin typeface="Arial" panose="020B0604020202020204" pitchFamily="34" charset="0"/>
                <a:ea typeface="Calibri" panose="020F0502020204030204" pitchFamily="34" charset="0"/>
                <a:cs typeface="Arial" panose="020B0604020202020204" pitchFamily="34" charset="0"/>
              </a:rPr>
              <a:t>ừ cơ thể ng</a:t>
            </a:r>
            <a:r>
              <a:rPr lang="vi-VN" altLang="en-US" sz="1200">
                <a:latin typeface="+mn-lt"/>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ời đ</a:t>
            </a:r>
            <a:r>
              <a:rPr lang="vi-VN" altLang="en-US" sz="1200">
                <a:latin typeface="+mn-lt"/>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a vào mạch điện tử</a:t>
            </a:r>
            <a:r>
              <a:rPr kumimoji="0" lang="en-US" altLang="en-US" sz="12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để xử lý và chuyển sang dạng số, sau đó dữ liệu được truyền đến và hiển thị trên màn hình điện thoại </a:t>
            </a:r>
            <a:r>
              <a:rPr lang="en-US" altLang="en-US" sz="1200">
                <a:latin typeface="Arial" panose="020B0604020202020204" pitchFamily="34" charset="0"/>
                <a:ea typeface="Calibri" panose="020F0502020204030204" pitchFamily="34" charset="0"/>
                <a:cs typeface="Arial" panose="020B0604020202020204" pitchFamily="34" charset="0"/>
              </a:rPr>
              <a:t>ở thời gian thực thông qua đ</a:t>
            </a:r>
            <a:r>
              <a:rPr lang="vi-VN" altLang="en-US" sz="1200">
                <a:latin typeface="+mn-lt"/>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ờng truyền Bluetooth. Ngoài ra, dữ liệu này đ</a:t>
            </a:r>
            <a:r>
              <a:rPr lang="vi-VN" altLang="en-US" sz="1200">
                <a:latin typeface="+mn-lt"/>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ợc l</a:t>
            </a:r>
            <a:r>
              <a:rPr lang="vi-VN" altLang="en-US" sz="1200">
                <a:latin typeface="+mn-lt"/>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u trữ để thuận tiện cho việc theo dõi và xử lý tính toán.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a:latin typeface="Arial" panose="020B0604020202020204" pitchFamily="34" charset="0"/>
                <a:ea typeface="Calibri" panose="020F0502020204030204" pitchFamily="34" charset="0"/>
                <a:cs typeface="Arial" panose="020B0604020202020204" pitchFamily="34" charset="0"/>
              </a:rPr>
              <a:t>Mạch điện tử gồm có hai đầu vào vi sai (MID, END) đ</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ợc gắn với các điện cực ở gữa và cuối bó c</a:t>
            </a:r>
            <a:r>
              <a:rPr lang="vi-VN" altLang="en-US" sz="1200">
                <a:latin typeface="Arial" panose="020B0604020202020204" pitchFamily="34" charset="0"/>
                <a:ea typeface="Calibri" panose="020F0502020204030204" pitchFamily="34" charset="0"/>
                <a:cs typeface="Arial" panose="020B0604020202020204" pitchFamily="34" charset="0"/>
              </a:rPr>
              <a:t>ơ</a:t>
            </a:r>
            <a:r>
              <a:rPr lang="en-US" altLang="en-US" sz="1200">
                <a:latin typeface="Arial" panose="020B0604020202020204" pitchFamily="34" charset="0"/>
                <a:ea typeface="Calibri" panose="020F0502020204030204" pitchFamily="34" charset="0"/>
                <a:cs typeface="Arial" panose="020B0604020202020204" pitchFamily="34" charset="0"/>
              </a:rPr>
              <a:t>, một chân tham chiếu đ</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ợc đặt vào vị trí mô không hoạt động điện nh</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 khuỷu tay, cổ tay hay cổ chân. Tr</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ớc khi tín hiệu đ</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ợc khuếch đại, nó đi qua hai mạch khuếch đại đệm (buffer) nhằm làm giảm sự ảnh h</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ởng của yếu tố môi tr</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ờng đến tín hiệu. Tín hiệu đ</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ợc khuếch đại với gain cỡ 100. Dải tần số hữu ích của tín hiệu EMG từ 30 – 500Hz, nên mạch đ</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ợc thiết kế bộ lọc thông dải để loại bỏ các tần số không mong muốn. Ngoài ra, tín hiệu điện c</a:t>
            </a:r>
            <a:r>
              <a:rPr lang="vi-VN" altLang="en-US" sz="1200">
                <a:latin typeface="Arial" panose="020B0604020202020204" pitchFamily="34" charset="0"/>
                <a:ea typeface="Calibri" panose="020F0502020204030204" pitchFamily="34" charset="0"/>
                <a:cs typeface="Arial" panose="020B0604020202020204" pitchFamily="34" charset="0"/>
              </a:rPr>
              <a:t>ơ</a:t>
            </a:r>
            <a:r>
              <a:rPr lang="en-US" altLang="en-US" sz="1200">
                <a:latin typeface="Arial" panose="020B0604020202020204" pitchFamily="34" charset="0"/>
                <a:ea typeface="Calibri" panose="020F0502020204030204" pitchFamily="34" charset="0"/>
                <a:cs typeface="Arial" panose="020B0604020202020204" pitchFamily="34" charset="0"/>
              </a:rPr>
              <a:t> chịu ảnh h</a:t>
            </a:r>
            <a:r>
              <a:rPr lang="vi-VN" altLang="en-US" sz="1200">
                <a:latin typeface="Arial" panose="020B0604020202020204" pitchFamily="34" charset="0"/>
                <a:ea typeface="Calibri" panose="020F0502020204030204" pitchFamily="34" charset="0"/>
                <a:cs typeface="Arial" panose="020B0604020202020204" pitchFamily="34" charset="0"/>
              </a:rPr>
              <a:t>ư</a:t>
            </a:r>
            <a:r>
              <a:rPr lang="en-US" altLang="en-US" sz="1200">
                <a:latin typeface="Arial" panose="020B0604020202020204" pitchFamily="34" charset="0"/>
                <a:ea typeface="Calibri" panose="020F0502020204030204" pitchFamily="34" charset="0"/>
                <a:cs typeface="Arial" panose="020B0604020202020204" pitchFamily="34" charset="0"/>
              </a:rPr>
              <a:t>ởng nhiều từ nhiễu 50Hz do đó bộ lọc chắn dải sẽ loại bỏ tần số này.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So với mạch Myoware, mạch này có them bộ khuếch đại đệm và bộ lọc chắn dải để loại các thành phần nhiễu.</a:t>
            </a:r>
          </a:p>
          <a:p>
            <a:endParaRPr lang="en-US"/>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8</a:t>
            </a:fld>
            <a:endParaRPr lang="en-US"/>
          </a:p>
        </p:txBody>
      </p:sp>
    </p:spTree>
    <p:extLst>
      <p:ext uri="{BB962C8B-B14F-4D97-AF65-F5344CB8AC3E}">
        <p14:creationId xmlns:p14="http://schemas.microsoft.com/office/powerpoint/2010/main" val="423724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Các bó c</a:t>
            </a:r>
            <a:r>
              <a:rPr lang="vi-VN"/>
              <a:t>ơ</a:t>
            </a:r>
            <a:r>
              <a:rPr lang="en-US"/>
              <a:t> đ</a:t>
            </a:r>
            <a:r>
              <a:rPr lang="vi-VN"/>
              <a:t>ư</a:t>
            </a:r>
            <a:r>
              <a:rPr lang="en-US"/>
              <a:t>ợc thu tín hiệu là c</a:t>
            </a:r>
            <a:r>
              <a:rPr lang="vi-VN"/>
              <a:t>ơ</a:t>
            </a:r>
            <a:r>
              <a:rPr lang="en-US"/>
              <a:t> bắp tay ứng dụng cho ng</a:t>
            </a:r>
            <a:r>
              <a:rPr lang="vi-VN"/>
              <a:t>ư</a:t>
            </a:r>
            <a:r>
              <a:rPr lang="en-US"/>
              <a:t>ời tập tạ, c</a:t>
            </a:r>
            <a:r>
              <a:rPr lang="vi-VN"/>
              <a:t>ơ</a:t>
            </a:r>
            <a:r>
              <a:rPr lang="en-US"/>
              <a:t> bắp chân ứng dụng cho ng</a:t>
            </a:r>
            <a:r>
              <a:rPr lang="vi-VN"/>
              <a:t>ư</a:t>
            </a:r>
            <a:r>
              <a:rPr lang="en-US"/>
              <a:t>ời chạy bộ, đạp xe và c</a:t>
            </a:r>
            <a:r>
              <a:rPr lang="vi-VN"/>
              <a:t>ơ</a:t>
            </a:r>
            <a:r>
              <a:rPr lang="en-US"/>
              <a:t> thắt l</a:t>
            </a:r>
            <a:r>
              <a:rPr lang="vi-VN"/>
              <a:t>ư</a:t>
            </a:r>
            <a:r>
              <a:rPr lang="en-US"/>
              <a:t>ng để phát hiện sớm bệnh đau l</a:t>
            </a:r>
            <a:r>
              <a:rPr lang="vi-VN"/>
              <a:t>ư</a:t>
            </a:r>
            <a:r>
              <a:rPr lang="en-US"/>
              <a:t>ng.</a:t>
            </a:r>
          </a:p>
          <a:p>
            <a:pPr marL="0" lvl="0" indent="0" algn="l" rtl="0">
              <a:spcBef>
                <a:spcPts val="0"/>
              </a:spcBef>
              <a:spcAft>
                <a:spcPts val="0"/>
              </a:spcAft>
              <a:buNone/>
            </a:pPr>
            <a:r>
              <a:rPr lang="en-US"/>
              <a:t>Mỗi bó c</a:t>
            </a:r>
            <a:r>
              <a:rPr lang="vi-VN"/>
              <a:t>ơ</a:t>
            </a:r>
            <a:r>
              <a:rPr lang="en-US"/>
              <a:t> sẽ có một hành động co c</a:t>
            </a:r>
            <a:r>
              <a:rPr lang="vi-VN"/>
              <a:t>ơ</a:t>
            </a:r>
            <a:r>
              <a:rPr lang="en-US"/>
              <a:t> t</a:t>
            </a:r>
            <a:r>
              <a:rPr lang="vi-VN"/>
              <a:t>ư</a:t>
            </a:r>
            <a:r>
              <a:rPr lang="en-US"/>
              <a:t>ơng ứng với nó để tín hiệu điện c</a:t>
            </a:r>
            <a:r>
              <a:rPr lang="vi-VN"/>
              <a:t>ơ</a:t>
            </a:r>
            <a:r>
              <a:rPr lang="en-US"/>
              <a:t> thu đ</a:t>
            </a:r>
            <a:r>
              <a:rPr lang="vi-VN"/>
              <a:t>ư</a:t>
            </a:r>
            <a:r>
              <a:rPr lang="en-US"/>
              <a:t>ợc tốt nhất</a:t>
            </a:r>
            <a:endParaRPr dirty="0"/>
          </a:p>
        </p:txBody>
      </p:sp>
      <p:sp>
        <p:nvSpPr>
          <p:cNvPr id="185" name="Google Shape;18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763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Vải graphene và nút bấm đực đ</a:t>
            </a:r>
            <a:r>
              <a:rPr lang="vi-VN"/>
              <a:t>ư</a:t>
            </a:r>
            <a:r>
              <a:rPr lang="en-US"/>
              <a:t>ợc gắn với nhau bằng keo dán dẫn điện silver epoxy tạo thành điện cực graphene. </a:t>
            </a:r>
          </a:p>
          <a:p>
            <a:r>
              <a:rPr lang="en-US"/>
              <a:t>Để cố định đ</a:t>
            </a:r>
            <a:r>
              <a:rPr lang="vi-VN"/>
              <a:t>ư</a:t>
            </a:r>
            <a:r>
              <a:rPr lang="en-US"/>
              <a:t>ợc điện cực trên da, các đai chun co dãn đ</a:t>
            </a:r>
            <a:r>
              <a:rPr lang="vi-VN"/>
              <a:t>ư</a:t>
            </a:r>
            <a:r>
              <a:rPr lang="en-US"/>
              <a:t>ợc tạo ra với các hàng nút bấm để điều chỉnh kích th</a:t>
            </a:r>
            <a:r>
              <a:rPr lang="vi-VN"/>
              <a:t>ư</a:t>
            </a:r>
            <a:r>
              <a:rPr lang="en-US"/>
              <a:t>ớc cho phù hợp với mỗi ng</a:t>
            </a:r>
            <a:r>
              <a:rPr lang="vi-VN"/>
              <a:t>ư</a:t>
            </a:r>
            <a:r>
              <a:rPr lang="en-US"/>
              <a:t>ời.</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11</a:t>
            </a:fld>
            <a:endParaRPr lang="en-US"/>
          </a:p>
        </p:txBody>
      </p:sp>
    </p:spTree>
    <p:extLst>
      <p:ext uri="{BB962C8B-B14F-4D97-AF65-F5344CB8AC3E}">
        <p14:creationId xmlns:p14="http://schemas.microsoft.com/office/powerpoint/2010/main" val="1647298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Cách bố trí hệ thống đo tín hiệu điện c</a:t>
            </a:r>
            <a:r>
              <a:rPr lang="vi-VN"/>
              <a:t>ơ</a:t>
            </a:r>
            <a:r>
              <a:rPr lang="en-US"/>
              <a:t> ở tay, chân và l</a:t>
            </a:r>
            <a:r>
              <a:rPr lang="vi-VN"/>
              <a:t>ư</a:t>
            </a:r>
            <a:r>
              <a:rPr lang="en-US"/>
              <a:t>ng là t</a:t>
            </a:r>
            <a:r>
              <a:rPr lang="vi-VN"/>
              <a:t>ư</a:t>
            </a:r>
            <a:r>
              <a:rPr lang="en-US"/>
              <a:t>ơng tự nhau. Hai điện cực vi sai là middle (M) đ</a:t>
            </a:r>
            <a:r>
              <a:rPr lang="vi-VN"/>
              <a:t>ư</a:t>
            </a:r>
            <a:r>
              <a:rPr lang="en-US"/>
              <a:t>ợc đặt ở giữa bó c</a:t>
            </a:r>
            <a:r>
              <a:rPr lang="vi-VN"/>
              <a:t>ơ</a:t>
            </a:r>
            <a:r>
              <a:rPr lang="en-US"/>
              <a:t>, end (E) đ</a:t>
            </a:r>
            <a:r>
              <a:rPr lang="vi-VN"/>
              <a:t>ư</a:t>
            </a:r>
            <a:r>
              <a:rPr lang="en-US"/>
              <a:t>ợc đặt ở cuối bó c</a:t>
            </a:r>
            <a:r>
              <a:rPr lang="vi-VN"/>
              <a:t>ơ</a:t>
            </a:r>
            <a:r>
              <a:rPr lang="en-US"/>
              <a:t> và điện cực tham chiếu (R) đặt ở vị trí không liên quan đến bó c</a:t>
            </a:r>
            <a:r>
              <a:rPr lang="vi-VN"/>
              <a:t>ơ</a:t>
            </a:r>
            <a:r>
              <a:rPr lang="en-US"/>
              <a:t> đ</a:t>
            </a:r>
            <a:r>
              <a:rPr lang="vi-VN"/>
              <a:t>ư</a:t>
            </a:r>
            <a:r>
              <a:rPr lang="en-US"/>
              <a:t>ợc đo. Hai vòng đai quấn sẽ giữ cho điện cực tiếp xúc tốt nhất với da.</a:t>
            </a:r>
          </a:p>
          <a:p>
            <a:r>
              <a:rPr lang="en-US"/>
              <a:t>Trong quá trình đo, em phát hiện vấn đề của điện cực graphene là tiếp xúc với da ch</a:t>
            </a:r>
            <a:r>
              <a:rPr lang="vi-VN"/>
              <a:t>ư</a:t>
            </a:r>
            <a:r>
              <a:rPr lang="en-US"/>
              <a:t>a tốt gây ra khó khan trong việc thu tín hiệu. Tức là không phải lúc nào cũng thu đ</a:t>
            </a:r>
            <a:r>
              <a:rPr lang="vi-VN"/>
              <a:t>ư</a:t>
            </a:r>
            <a:r>
              <a:rPr lang="en-US"/>
              <a:t>ợc tín hiệu EMG.</a:t>
            </a:r>
          </a:p>
        </p:txBody>
      </p:sp>
      <p:sp>
        <p:nvSpPr>
          <p:cNvPr id="4" name="Chỗ dành sẵn cho Số hiệu Bản chiếu 3"/>
          <p:cNvSpPr>
            <a:spLocks noGrp="1"/>
          </p:cNvSpPr>
          <p:nvPr>
            <p:ph type="sldNum" sz="quarter" idx="5"/>
          </p:nvPr>
        </p:nvSpPr>
        <p:spPr/>
        <p:txBody>
          <a:bodyPr/>
          <a:lstStyle/>
          <a:p>
            <a:fld id="{501F62CA-91A4-45AB-BFB7-3468580C898A}" type="slidenum">
              <a:rPr lang="en-US" smtClean="0"/>
              <a:t>12</a:t>
            </a:fld>
            <a:endParaRPr lang="en-US"/>
          </a:p>
        </p:txBody>
      </p:sp>
    </p:spTree>
    <p:extLst>
      <p:ext uri="{BB962C8B-B14F-4D97-AF65-F5344CB8AC3E}">
        <p14:creationId xmlns:p14="http://schemas.microsoft.com/office/powerpoint/2010/main" val="52722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99B5CBA7-5F35-46AD-9E68-71BD8FE590ED}" type="datetime1">
              <a:rPr lang="en-US" smtClean="0"/>
              <a:t>16/07/2020</a:t>
            </a:fld>
            <a:endParaRPr lang="en-US"/>
          </a:p>
        </p:txBody>
      </p:sp>
      <p:sp>
        <p:nvSpPr>
          <p:cNvPr id="5" name="Footer Placeholder 4"/>
          <p:cNvSpPr>
            <a:spLocks noGrp="1"/>
          </p:cNvSpPr>
          <p:nvPr>
            <p:ph type="ftr" sz="quarter" idx="11"/>
          </p:nvPr>
        </p:nvSpPr>
        <p:spPr/>
        <p:txBody>
          <a:bodyPr/>
          <a:lstStyle/>
          <a:p>
            <a:r>
              <a:rPr lang="en-US"/>
              <a:t>Signal Processing and Radio Communications Lab</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772322-3F69-4454-9A66-EAE3A96527B7}" type="datetime1">
              <a:rPr lang="en-US" smtClean="0"/>
              <a:t>16/07/2020</a:t>
            </a:fld>
            <a:endParaRPr lang="en-US"/>
          </a:p>
        </p:txBody>
      </p:sp>
      <p:sp>
        <p:nvSpPr>
          <p:cNvPr id="5" name="Footer Placeholder 4"/>
          <p:cNvSpPr>
            <a:spLocks noGrp="1"/>
          </p:cNvSpPr>
          <p:nvPr>
            <p:ph type="ftr" sz="quarter" idx="11"/>
          </p:nvPr>
        </p:nvSpPr>
        <p:spPr/>
        <p:txBody>
          <a:bodyPr/>
          <a:lstStyle/>
          <a:p>
            <a:r>
              <a:rPr lang="en-US"/>
              <a:t>Signal Processing and Radio Communications Lab</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3DA88D-CC42-422A-8629-8061A6F40461}" type="datetime1">
              <a:rPr lang="en-US" smtClean="0"/>
              <a:t>16/07/2020</a:t>
            </a:fld>
            <a:endParaRPr lang="en-US"/>
          </a:p>
        </p:txBody>
      </p:sp>
      <p:sp>
        <p:nvSpPr>
          <p:cNvPr id="5" name="Footer Placeholder 4"/>
          <p:cNvSpPr>
            <a:spLocks noGrp="1"/>
          </p:cNvSpPr>
          <p:nvPr>
            <p:ph type="ftr" sz="quarter" idx="11"/>
          </p:nvPr>
        </p:nvSpPr>
        <p:spPr/>
        <p:txBody>
          <a:bodyPr/>
          <a:lstStyle/>
          <a:p>
            <a:r>
              <a:rPr lang="en-US"/>
              <a:t>Signal Processing and Radio Communications Lab</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1B17D-2FE9-486B-A287-AA427052BA1B}" type="datetime1">
              <a:rPr lang="en-US" smtClean="0"/>
              <a:t>16/07/2020</a:t>
            </a:fld>
            <a:endParaRPr lang="en-US"/>
          </a:p>
        </p:txBody>
      </p:sp>
      <p:sp>
        <p:nvSpPr>
          <p:cNvPr id="5" name="Footer Placeholder 4"/>
          <p:cNvSpPr>
            <a:spLocks noGrp="1"/>
          </p:cNvSpPr>
          <p:nvPr>
            <p:ph type="ftr" sz="quarter" idx="11"/>
          </p:nvPr>
        </p:nvSpPr>
        <p:spPr/>
        <p:txBody>
          <a:bodyPr/>
          <a:lstStyle/>
          <a:p>
            <a:r>
              <a:rPr lang="en-US"/>
              <a:t>Signal Processing and Radio Communications Lab</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01A69D-E2E9-4744-8FA8-F4A780F309E2}" type="datetime1">
              <a:rPr lang="en-US" smtClean="0"/>
              <a:t>16/07/2020</a:t>
            </a:fld>
            <a:endParaRPr lang="en-US"/>
          </a:p>
        </p:txBody>
      </p:sp>
      <p:sp>
        <p:nvSpPr>
          <p:cNvPr id="5" name="Footer Placeholder 4"/>
          <p:cNvSpPr>
            <a:spLocks noGrp="1"/>
          </p:cNvSpPr>
          <p:nvPr>
            <p:ph type="ftr" sz="quarter" idx="11"/>
          </p:nvPr>
        </p:nvSpPr>
        <p:spPr/>
        <p:txBody>
          <a:bodyPr/>
          <a:lstStyle/>
          <a:p>
            <a:r>
              <a:rPr lang="en-US"/>
              <a:t>Signal Processing and Radio Communications Lab</a:t>
            </a:r>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426C2A-8A58-42CE-8122-3D060A482E5F}" type="datetime1">
              <a:rPr lang="en-US" smtClean="0"/>
              <a:t>16/07/2020</a:t>
            </a:fld>
            <a:endParaRPr lang="en-US"/>
          </a:p>
        </p:txBody>
      </p:sp>
      <p:sp>
        <p:nvSpPr>
          <p:cNvPr id="6" name="Footer Placeholder 5"/>
          <p:cNvSpPr>
            <a:spLocks noGrp="1"/>
          </p:cNvSpPr>
          <p:nvPr>
            <p:ph type="ftr" sz="quarter" idx="11"/>
          </p:nvPr>
        </p:nvSpPr>
        <p:spPr/>
        <p:txBody>
          <a:bodyPr/>
          <a:lstStyle/>
          <a:p>
            <a:r>
              <a:rPr lang="en-US"/>
              <a:t>Signal Processing and Radio Communications Lab</a:t>
            </a:r>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56CA72-03BA-4034-986C-9C9C42ABCAF2}" type="datetime1">
              <a:rPr lang="en-US" smtClean="0"/>
              <a:t>16/07/2020</a:t>
            </a:fld>
            <a:endParaRPr lang="en-US"/>
          </a:p>
        </p:txBody>
      </p:sp>
      <p:sp>
        <p:nvSpPr>
          <p:cNvPr id="8" name="Footer Placeholder 7"/>
          <p:cNvSpPr>
            <a:spLocks noGrp="1"/>
          </p:cNvSpPr>
          <p:nvPr>
            <p:ph type="ftr" sz="quarter" idx="11"/>
          </p:nvPr>
        </p:nvSpPr>
        <p:spPr/>
        <p:txBody>
          <a:bodyPr/>
          <a:lstStyle/>
          <a:p>
            <a:r>
              <a:rPr lang="en-US"/>
              <a:t>Signal Processing and Radio Communications Lab</a:t>
            </a:r>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80C1163-9F69-4B29-AC54-2345E22B4820}" type="datetime1">
              <a:rPr lang="en-US" smtClean="0"/>
              <a:t>16/07/2020</a:t>
            </a:fld>
            <a:endParaRPr lang="en-US"/>
          </a:p>
        </p:txBody>
      </p:sp>
      <p:sp>
        <p:nvSpPr>
          <p:cNvPr id="4" name="Footer Placeholder 3"/>
          <p:cNvSpPr>
            <a:spLocks noGrp="1"/>
          </p:cNvSpPr>
          <p:nvPr>
            <p:ph type="ftr" sz="quarter" idx="11"/>
          </p:nvPr>
        </p:nvSpPr>
        <p:spPr/>
        <p:txBody>
          <a:bodyPr/>
          <a:lstStyle/>
          <a:p>
            <a:r>
              <a:rPr lang="en-US"/>
              <a:t>Signal Processing and Radio Communications Lab</a:t>
            </a:r>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D4EBF7-BBA0-4226-AB62-0EB1E8962ABC}" type="datetime1">
              <a:rPr lang="en-US" smtClean="0"/>
              <a:t>16/07/2020</a:t>
            </a:fld>
            <a:endParaRPr lang="en-US"/>
          </a:p>
        </p:txBody>
      </p:sp>
      <p:sp>
        <p:nvSpPr>
          <p:cNvPr id="3" name="Footer Placeholder 2"/>
          <p:cNvSpPr>
            <a:spLocks noGrp="1"/>
          </p:cNvSpPr>
          <p:nvPr>
            <p:ph type="ftr" sz="quarter" idx="11"/>
          </p:nvPr>
        </p:nvSpPr>
        <p:spPr/>
        <p:txBody>
          <a:bodyPr/>
          <a:lstStyle/>
          <a:p>
            <a:r>
              <a:rPr lang="en-US"/>
              <a:t>Signal Processing and Radio Communications Lab</a:t>
            </a:r>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0D86241-3B82-4CF4-99EF-D8D22EA61A21}" type="datetime1">
              <a:rPr lang="en-US" smtClean="0"/>
              <a:t>16/07/2020</a:t>
            </a:fld>
            <a:endParaRPr lang="en-US"/>
          </a:p>
        </p:txBody>
      </p:sp>
      <p:sp>
        <p:nvSpPr>
          <p:cNvPr id="6" name="Footer Placeholder 5"/>
          <p:cNvSpPr>
            <a:spLocks noGrp="1"/>
          </p:cNvSpPr>
          <p:nvPr>
            <p:ph type="ftr" sz="quarter" idx="11"/>
          </p:nvPr>
        </p:nvSpPr>
        <p:spPr/>
        <p:txBody>
          <a:bodyPr/>
          <a:lstStyle/>
          <a:p>
            <a:r>
              <a:rPr lang="en-US"/>
              <a:t>Signal Processing and Radio Communications Lab</a:t>
            </a:r>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99124D0-C5ED-49F8-A8D8-CFC5A77F18B1}" type="datetime1">
              <a:rPr lang="en-US" smtClean="0"/>
              <a:t>16/07/2020</a:t>
            </a:fld>
            <a:endParaRPr lang="en-US"/>
          </a:p>
        </p:txBody>
      </p:sp>
      <p:sp>
        <p:nvSpPr>
          <p:cNvPr id="6" name="Footer Placeholder 5"/>
          <p:cNvSpPr>
            <a:spLocks noGrp="1"/>
          </p:cNvSpPr>
          <p:nvPr>
            <p:ph type="ftr" sz="quarter" idx="11"/>
          </p:nvPr>
        </p:nvSpPr>
        <p:spPr/>
        <p:txBody>
          <a:bodyPr/>
          <a:lstStyle/>
          <a:p>
            <a:r>
              <a:rPr lang="en-US"/>
              <a:t>Signal Processing and Radio Communications Lab</a:t>
            </a:r>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88950" y="1346200"/>
            <a:ext cx="8026400"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1F8988D-8E82-4856-BDD8-2F88B7BEB662}" type="datetime1">
              <a:rPr lang="en-US" smtClean="0"/>
              <a:t>16/07/2020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Signal Processing and Radio Communications Lab</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g"/><Relationship Id="rId7"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12.xml"/><Relationship Id="rId16" Type="http://schemas.openxmlformats.org/officeDocument/2006/relationships/image" Target="../media/image59.png"/><Relationship Id="rId20" Type="http://schemas.openxmlformats.org/officeDocument/2006/relationships/hyperlink" Target="https://www.statisticshowto.com/probability-and-statistics/correlation-coefficient-formula/" TargetMode="Externa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hyperlink" Target="https://searchnetworking.techtarget.com/definition/signal-to-noise-ratio" TargetMode="External"/><Relationship Id="rId4" Type="http://schemas.openxmlformats.org/officeDocument/2006/relationships/image" Target="../media/image49.jpg"/><Relationship Id="rId9" Type="http://schemas.openxmlformats.org/officeDocument/2006/relationships/image" Target="../media/image52.png"/><Relationship Id="rId1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semanticscholar.org/paper/Secret-from-Muscle%3A-Enabling-Secure-Pairing-with-Yang-Wang/6c072ba19c87e1caabd727080e4a0346c89be36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18" Type="http://schemas.openxmlformats.org/officeDocument/2006/relationships/image" Target="../media/image82.emf"/><Relationship Id="rId3" Type="http://schemas.openxmlformats.org/officeDocument/2006/relationships/image" Target="../media/image67.png"/><Relationship Id="rId7" Type="http://schemas.openxmlformats.org/officeDocument/2006/relationships/image" Target="../media/image71.emf"/><Relationship Id="rId12" Type="http://schemas.openxmlformats.org/officeDocument/2006/relationships/image" Target="../media/image76.emf"/><Relationship Id="rId17" Type="http://schemas.openxmlformats.org/officeDocument/2006/relationships/image" Target="../media/image81.emf"/><Relationship Id="rId2" Type="http://schemas.openxmlformats.org/officeDocument/2006/relationships/notesSlide" Target="../notesSlides/notesSlide18.xml"/><Relationship Id="rId16" Type="http://schemas.openxmlformats.org/officeDocument/2006/relationships/image" Target="../media/image80.emf"/><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png"/><Relationship Id="rId15" Type="http://schemas.openxmlformats.org/officeDocument/2006/relationships/image" Target="../media/image79.emf"/><Relationship Id="rId10" Type="http://schemas.openxmlformats.org/officeDocument/2006/relationships/image" Target="../media/image74.emf"/><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emf"/><Relationship Id="rId14" Type="http://schemas.openxmlformats.org/officeDocument/2006/relationships/image" Target="../media/image78.emf"/></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7.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neuro-style.com/emg-electromyogram/" TargetMode="External"/><Relationship Id="rId4" Type="http://schemas.openxmlformats.org/officeDocument/2006/relationships/hyperlink" Target="https://micromedgroup.com/products/emg-product-lines/neurowerk-em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1.png"/><Relationship Id="rId4" Type="http://schemas.openxmlformats.org/officeDocument/2006/relationships/image" Target="../media/image22.png"/><Relationship Id="rId9"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vi-VN">
                <a:latin typeface="+mn-lt"/>
              </a:rPr>
              <a:t>THIẾT KẾ HỆ THỐNG </a:t>
            </a:r>
            <a:br>
              <a:rPr lang="vi-VN">
                <a:latin typeface="+mn-lt"/>
              </a:rPr>
            </a:br>
            <a:r>
              <a:rPr lang="vi-VN">
                <a:latin typeface="+mn-lt"/>
              </a:rPr>
              <a:t>ĐO ĐẠC VÀ XỬ LÝ TÍN HIỆU ĐIỆN CƠ SỬ DỤNG CẢM BIẾN GRAPHENE</a:t>
            </a:r>
            <a:endParaRPr lang="en-US">
              <a:latin typeface="+mn-lt"/>
            </a:endParaRPr>
          </a:p>
        </p:txBody>
      </p:sp>
      <p:sp>
        <p:nvSpPr>
          <p:cNvPr id="4" name="Hình chữ nhật 3">
            <a:extLst>
              <a:ext uri="{FF2B5EF4-FFF2-40B4-BE49-F238E27FC236}">
                <a16:creationId xmlns:a16="http://schemas.microsoft.com/office/drawing/2014/main" id="{29832FB0-99C9-4DA5-8560-B9A3512BA8A4}"/>
              </a:ext>
            </a:extLst>
          </p:cNvPr>
          <p:cNvSpPr/>
          <p:nvPr/>
        </p:nvSpPr>
        <p:spPr>
          <a:xfrm>
            <a:off x="180322" y="263357"/>
            <a:ext cx="8600661" cy="808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rgbClr val="C00000"/>
                </a:solidFill>
              </a:rPr>
              <a:t>TRƯỜNG ĐẠI HỌC BÁCH KHOA HÀ NỘI</a:t>
            </a:r>
          </a:p>
          <a:p>
            <a:pPr algn="ctr"/>
            <a:r>
              <a:rPr lang="vi-VN" sz="2000" b="1">
                <a:solidFill>
                  <a:schemeClr val="tx1"/>
                </a:solidFill>
              </a:rPr>
              <a:t>VIỆN ĐIỆN TỬ - VIỄN THÔNG</a:t>
            </a:r>
            <a:endParaRPr lang="en-US" sz="2000" b="1">
              <a:solidFill>
                <a:schemeClr val="tx1"/>
              </a:solidFill>
            </a:endParaRPr>
          </a:p>
        </p:txBody>
      </p:sp>
      <p:pic>
        <p:nvPicPr>
          <p:cNvPr id="5" name="Picture 2" descr="Image result for hust ICON">
            <a:extLst>
              <a:ext uri="{FF2B5EF4-FFF2-40B4-BE49-F238E27FC236}">
                <a16:creationId xmlns:a16="http://schemas.microsoft.com/office/drawing/2014/main" id="{37569F8F-F475-4138-AE41-AADA9FD1C8A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089" r="16120"/>
          <a:stretch/>
        </p:blipFill>
        <p:spPr bwMode="auto">
          <a:xfrm>
            <a:off x="0" y="65845"/>
            <a:ext cx="861391" cy="11833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a:extLst>
              <a:ext uri="{FF2B5EF4-FFF2-40B4-BE49-F238E27FC236}">
                <a16:creationId xmlns:a16="http://schemas.microsoft.com/office/drawing/2014/main" id="{259205BE-C864-4BEF-AF1D-C935566ECD85}"/>
              </a:ext>
            </a:extLst>
          </p:cNvPr>
          <p:cNvPicPr>
            <a:picLocks noChangeAspect="1"/>
          </p:cNvPicPr>
          <p:nvPr/>
        </p:nvPicPr>
        <p:blipFill>
          <a:blip r:embed="rId3"/>
          <a:stretch>
            <a:fillRect/>
          </a:stretch>
        </p:blipFill>
        <p:spPr>
          <a:xfrm>
            <a:off x="8099913" y="85889"/>
            <a:ext cx="977826" cy="1163318"/>
          </a:xfrm>
          <a:prstGeom prst="rect">
            <a:avLst/>
          </a:prstGeom>
        </p:spPr>
      </p:pic>
      <p:graphicFrame>
        <p:nvGraphicFramePr>
          <p:cNvPr id="7" name="Bảng 7">
            <a:extLst>
              <a:ext uri="{FF2B5EF4-FFF2-40B4-BE49-F238E27FC236}">
                <a16:creationId xmlns:a16="http://schemas.microsoft.com/office/drawing/2014/main" id="{38500E0C-D1C2-4CC0-A343-0D1936F2B68D}"/>
              </a:ext>
            </a:extLst>
          </p:cNvPr>
          <p:cNvGraphicFramePr>
            <a:graphicFrameLocks noGrp="1"/>
          </p:cNvGraphicFramePr>
          <p:nvPr>
            <p:extLst>
              <p:ext uri="{D42A27DB-BD31-4B8C-83A1-F6EECF244321}">
                <p14:modId xmlns:p14="http://schemas.microsoft.com/office/powerpoint/2010/main" val="4240934881"/>
              </p:ext>
            </p:extLst>
          </p:nvPr>
        </p:nvGraphicFramePr>
        <p:xfrm>
          <a:off x="1143000" y="4398400"/>
          <a:ext cx="7090153" cy="1907680"/>
        </p:xfrm>
        <a:graphic>
          <a:graphicData uri="http://schemas.openxmlformats.org/drawingml/2006/table">
            <a:tbl>
              <a:tblPr firstRow="1" bandRow="1">
                <a:tableStyleId>{5C22544A-7EE6-4342-B048-85BDC9FD1C3A}</a:tableStyleId>
              </a:tblPr>
              <a:tblGrid>
                <a:gridCol w="3155676">
                  <a:extLst>
                    <a:ext uri="{9D8B030D-6E8A-4147-A177-3AD203B41FA5}">
                      <a16:colId xmlns:a16="http://schemas.microsoft.com/office/drawing/2014/main" val="813422024"/>
                    </a:ext>
                  </a:extLst>
                </a:gridCol>
                <a:gridCol w="3934477">
                  <a:extLst>
                    <a:ext uri="{9D8B030D-6E8A-4147-A177-3AD203B41FA5}">
                      <a16:colId xmlns:a16="http://schemas.microsoft.com/office/drawing/2014/main" val="1762889873"/>
                    </a:ext>
                  </a:extLst>
                </a:gridCol>
              </a:tblGrid>
              <a:tr h="420336">
                <a:tc>
                  <a:txBody>
                    <a:bodyPr/>
                    <a:lstStyle/>
                    <a:p>
                      <a:r>
                        <a:rPr lang="vi-VN" sz="2000">
                          <a:solidFill>
                            <a:schemeClr val="bg1"/>
                          </a:solidFill>
                        </a:rPr>
                        <a:t>Sinh viên thực hiện</a:t>
                      </a:r>
                      <a:endParaRPr lang="en-US" sz="200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2000">
                          <a:solidFill>
                            <a:schemeClr val="bg1"/>
                          </a:solidFill>
                        </a:rPr>
                        <a:t>Đỗ Thị Dư</a:t>
                      </a:r>
                      <a:endParaRPr lang="en-US" sz="200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4424528"/>
                  </a:ext>
                </a:extLst>
              </a:tr>
              <a:tr h="420336">
                <a:tc>
                  <a:txBody>
                    <a:bodyPr/>
                    <a:lstStyle/>
                    <a:p>
                      <a:r>
                        <a:rPr lang="vi-VN" sz="2000" b="1">
                          <a:solidFill>
                            <a:schemeClr val="bg1"/>
                          </a:solidFill>
                        </a:rPr>
                        <a:t>Lớp</a:t>
                      </a:r>
                      <a:endParaRPr lang="en-US" sz="2000" b="1">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2000" b="1">
                          <a:solidFill>
                            <a:schemeClr val="bg1"/>
                          </a:solidFill>
                        </a:rPr>
                        <a:t>CN ĐT 03 – K60</a:t>
                      </a:r>
                      <a:endParaRPr lang="en-US" sz="2000" b="1">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3479524"/>
                  </a:ext>
                </a:extLst>
              </a:tr>
              <a:tr h="1067008">
                <a:tc>
                  <a:txBody>
                    <a:bodyPr/>
                    <a:lstStyle/>
                    <a:p>
                      <a:r>
                        <a:rPr lang="vi-VN" sz="2000" b="1">
                          <a:solidFill>
                            <a:schemeClr val="bg1"/>
                          </a:solidFill>
                        </a:rPr>
                        <a:t>Giảng viên hướng dẫn</a:t>
                      </a:r>
                      <a:endParaRPr lang="en-US" sz="2000" b="1">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vi-VN" sz="2000" b="1">
                          <a:solidFill>
                            <a:schemeClr val="bg1"/>
                          </a:solidFill>
                        </a:rPr>
                        <a:t>TS. Phạm Nguyễn Thanh Loan</a:t>
                      </a:r>
                    </a:p>
                    <a:p>
                      <a:r>
                        <a:rPr lang="vi-VN" sz="2000" b="1">
                          <a:solidFill>
                            <a:schemeClr val="bg1"/>
                          </a:solidFill>
                        </a:rPr>
                        <a:t>TS. Hàn Huy Dũng</a:t>
                      </a:r>
                      <a:endParaRPr lang="en-US" sz="2000" b="1">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49709151"/>
                  </a:ext>
                </a:extLst>
              </a:tr>
            </a:tbl>
          </a:graphicData>
        </a:graphic>
      </p:graphicFrame>
      <p:sp>
        <p:nvSpPr>
          <p:cNvPr id="9" name="Chỗ dành sẵn cho Ngày tháng 8">
            <a:extLst>
              <a:ext uri="{FF2B5EF4-FFF2-40B4-BE49-F238E27FC236}">
                <a16:creationId xmlns:a16="http://schemas.microsoft.com/office/drawing/2014/main" id="{2CF9C651-2437-4C21-9D2D-9F32913FA65E}"/>
              </a:ext>
            </a:extLst>
          </p:cNvPr>
          <p:cNvSpPr>
            <a:spLocks noGrp="1"/>
          </p:cNvSpPr>
          <p:nvPr>
            <p:ph type="dt" sz="half" idx="10"/>
          </p:nvPr>
        </p:nvSpPr>
        <p:spPr/>
        <p:txBody>
          <a:bodyPr/>
          <a:lstStyle/>
          <a:p>
            <a:fld id="{4CACE95D-8D4B-44E6-91E5-719954C50E3C}" type="datetime1">
              <a:rPr lang="en-US" smtClean="0"/>
              <a:t>16/07/2020</a:t>
            </a:fld>
            <a:endParaRPr lang="en-US"/>
          </a:p>
        </p:txBody>
      </p:sp>
      <p:sp>
        <p:nvSpPr>
          <p:cNvPr id="11" name="Chỗ dành sẵn cho Số hiệu Bản chiếu 10">
            <a:extLst>
              <a:ext uri="{FF2B5EF4-FFF2-40B4-BE49-F238E27FC236}">
                <a16:creationId xmlns:a16="http://schemas.microsoft.com/office/drawing/2014/main" id="{E6141BD7-792B-4363-8251-5476A34F9FEE}"/>
              </a:ext>
            </a:extLst>
          </p:cNvPr>
          <p:cNvSpPr>
            <a:spLocks noGrp="1"/>
          </p:cNvSpPr>
          <p:nvPr>
            <p:ph type="sldNum" sz="quarter" idx="12"/>
          </p:nvPr>
        </p:nvSpPr>
        <p:spPr/>
        <p:txBody>
          <a:bodyPr/>
          <a:lstStyle/>
          <a:p>
            <a:fld id="{A02EBBDA-6239-48A4-BF42-145536EAE284}" type="slidenum">
              <a:rPr lang="en-US" smtClean="0"/>
              <a:t>1</a:t>
            </a:fld>
            <a:endParaRPr lang="en-US"/>
          </a:p>
        </p:txBody>
      </p:sp>
    </p:spTree>
    <p:extLst>
      <p:ext uri="{BB962C8B-B14F-4D97-AF65-F5344CB8AC3E}">
        <p14:creationId xmlns:p14="http://schemas.microsoft.com/office/powerpoint/2010/main" val="347903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90" name="Google Shape;190;p5"/>
          <p:cNvSpPr txBox="1">
            <a:spLocks noGrp="1"/>
          </p:cNvSpPr>
          <p:nvPr>
            <p:ph type="title"/>
          </p:nvPr>
        </p:nvSpPr>
        <p:spPr>
          <a:xfrm>
            <a:off x="328244" y="1136600"/>
            <a:ext cx="5581763" cy="361174"/>
          </a:xfrm>
          <a:prstGeom prst="rect">
            <a:avLst/>
          </a:prstGeom>
          <a:noFill/>
          <a:ln>
            <a:noFill/>
          </a:ln>
        </p:spPr>
        <p:txBody>
          <a:bodyPr spcFirstLastPara="1" vert="horz" wrap="square" lIns="0" tIns="34275" rIns="0" bIns="0" rtlCol="0" anchor="b" anchorCtr="0">
            <a:normAutofit/>
          </a:bodyPr>
          <a:lstStyle/>
          <a:p>
            <a:pPr>
              <a:spcBef>
                <a:spcPts val="0"/>
              </a:spcBef>
              <a:buClr>
                <a:schemeClr val="dk2"/>
              </a:buClr>
              <a:buSzPts val="2880"/>
            </a:pPr>
            <a:r>
              <a:rPr lang="en-US" sz="2160" dirty="0" err="1">
                <a:latin typeface="+mn-lt"/>
              </a:rPr>
              <a:t>Tìm</a:t>
            </a:r>
            <a:r>
              <a:rPr lang="en-US" sz="2160" dirty="0">
                <a:latin typeface="+mn-lt"/>
              </a:rPr>
              <a:t> </a:t>
            </a:r>
            <a:r>
              <a:rPr lang="en-US" sz="2160" dirty="0" err="1">
                <a:latin typeface="+mn-lt"/>
              </a:rPr>
              <a:t>hiểu</a:t>
            </a:r>
            <a:r>
              <a:rPr lang="en-US" sz="2160" dirty="0">
                <a:latin typeface="+mn-lt"/>
              </a:rPr>
              <a:t> </a:t>
            </a:r>
            <a:r>
              <a:rPr lang="en-US" sz="2160" dirty="0" err="1">
                <a:latin typeface="+mn-lt"/>
              </a:rPr>
              <a:t>về</a:t>
            </a:r>
            <a:r>
              <a:rPr lang="en-US" sz="2160" dirty="0">
                <a:latin typeface="+mn-lt"/>
              </a:rPr>
              <a:t> </a:t>
            </a:r>
            <a:r>
              <a:rPr lang="en-US" sz="2160" dirty="0" err="1">
                <a:latin typeface="+mn-lt"/>
              </a:rPr>
              <a:t>các</a:t>
            </a:r>
            <a:r>
              <a:rPr lang="en-US" sz="2160" dirty="0">
                <a:latin typeface="+mn-lt"/>
              </a:rPr>
              <a:t> </a:t>
            </a:r>
            <a:r>
              <a:rPr lang="en-US" sz="2160" dirty="0" err="1">
                <a:latin typeface="+mn-lt"/>
              </a:rPr>
              <a:t>bó</a:t>
            </a:r>
            <a:r>
              <a:rPr lang="en-US" sz="2160" dirty="0">
                <a:latin typeface="+mn-lt"/>
              </a:rPr>
              <a:t> </a:t>
            </a:r>
            <a:r>
              <a:rPr lang="en-US" sz="2160" dirty="0" err="1">
                <a:latin typeface="+mn-lt"/>
              </a:rPr>
              <a:t>cơ</a:t>
            </a:r>
            <a:r>
              <a:rPr lang="en-US" sz="2160" dirty="0">
                <a:latin typeface="+mn-lt"/>
              </a:rPr>
              <a:t> </a:t>
            </a:r>
            <a:r>
              <a:rPr lang="en-US" sz="2160" dirty="0" err="1">
                <a:latin typeface="+mn-lt"/>
              </a:rPr>
              <a:t>và</a:t>
            </a:r>
            <a:r>
              <a:rPr lang="en-US" sz="2160" dirty="0">
                <a:latin typeface="+mn-lt"/>
              </a:rPr>
              <a:t> </a:t>
            </a:r>
            <a:r>
              <a:rPr lang="en-US" sz="2160" dirty="0" err="1">
                <a:latin typeface="+mn-lt"/>
              </a:rPr>
              <a:t>ứng</a:t>
            </a:r>
            <a:r>
              <a:rPr lang="en-US" sz="2160" dirty="0">
                <a:latin typeface="+mn-lt"/>
              </a:rPr>
              <a:t> </a:t>
            </a:r>
            <a:r>
              <a:rPr lang="en-US" sz="2160" dirty="0" err="1">
                <a:latin typeface="+mn-lt"/>
              </a:rPr>
              <a:t>dụng</a:t>
            </a:r>
            <a:endParaRPr sz="2160" dirty="0">
              <a:latin typeface="+mn-lt"/>
            </a:endParaRPr>
          </a:p>
        </p:txBody>
      </p:sp>
      <p:pic>
        <p:nvPicPr>
          <p:cNvPr id="192" name="Google Shape;192;p5" descr="Learn muscle names and how to memorize them | Weight Training Guide"/>
          <p:cNvPicPr preferRelativeResize="0"/>
          <p:nvPr/>
        </p:nvPicPr>
        <p:blipFill rotWithShape="1">
          <a:blip r:embed="rId3">
            <a:alphaModFix/>
          </a:blip>
          <a:srcRect/>
          <a:stretch/>
        </p:blipFill>
        <p:spPr>
          <a:xfrm>
            <a:off x="177726" y="2246863"/>
            <a:ext cx="1999563" cy="1636955"/>
          </a:xfrm>
          <a:prstGeom prst="rect">
            <a:avLst/>
          </a:prstGeom>
          <a:noFill/>
          <a:ln>
            <a:noFill/>
          </a:ln>
        </p:spPr>
      </p:pic>
      <p:pic>
        <p:nvPicPr>
          <p:cNvPr id="193" name="Google Shape;193;p5" descr="Illustration of lower leg, labeled to show the gastrocnemius muscles of the calf, the soleus muscle and the Achilles tendon."/>
          <p:cNvPicPr preferRelativeResize="0"/>
          <p:nvPr/>
        </p:nvPicPr>
        <p:blipFill rotWithShape="1">
          <a:blip r:embed="rId4">
            <a:alphaModFix/>
          </a:blip>
          <a:srcRect t="8989" r="26321"/>
          <a:stretch/>
        </p:blipFill>
        <p:spPr>
          <a:xfrm>
            <a:off x="6276965" y="4591679"/>
            <a:ext cx="1908242" cy="1668878"/>
          </a:xfrm>
          <a:prstGeom prst="rect">
            <a:avLst/>
          </a:prstGeom>
          <a:noFill/>
          <a:ln>
            <a:noFill/>
          </a:ln>
        </p:spPr>
      </p:pic>
      <p:pic>
        <p:nvPicPr>
          <p:cNvPr id="195" name="Google Shape;195;p5"/>
          <p:cNvPicPr preferRelativeResize="0"/>
          <p:nvPr/>
        </p:nvPicPr>
        <p:blipFill rotWithShape="1">
          <a:blip r:embed="rId5">
            <a:alphaModFix/>
          </a:blip>
          <a:srcRect l="35410"/>
          <a:stretch/>
        </p:blipFill>
        <p:spPr>
          <a:xfrm>
            <a:off x="6463748" y="1431882"/>
            <a:ext cx="1721459" cy="2167814"/>
          </a:xfrm>
          <a:prstGeom prst="rect">
            <a:avLst/>
          </a:prstGeom>
          <a:noFill/>
          <a:ln>
            <a:noFill/>
          </a:ln>
        </p:spPr>
      </p:pic>
      <p:pic>
        <p:nvPicPr>
          <p:cNvPr id="198" name="Google Shape;198;p5" descr="A picture containing standing, couple, holding, man&#10;&#10;Description automatically generated"/>
          <p:cNvPicPr preferRelativeResize="0"/>
          <p:nvPr/>
        </p:nvPicPr>
        <p:blipFill rotWithShape="1">
          <a:blip r:embed="rId6">
            <a:alphaModFix/>
          </a:blip>
          <a:srcRect/>
          <a:stretch/>
        </p:blipFill>
        <p:spPr>
          <a:xfrm>
            <a:off x="2177298" y="1747017"/>
            <a:ext cx="4286450" cy="3243753"/>
          </a:xfrm>
          <a:prstGeom prst="rect">
            <a:avLst/>
          </a:prstGeom>
          <a:noFill/>
          <a:ln>
            <a:noFill/>
          </a:ln>
        </p:spPr>
      </p:pic>
      <p:cxnSp>
        <p:nvCxnSpPr>
          <p:cNvPr id="199" name="Google Shape;199;p5"/>
          <p:cNvCxnSpPr>
            <a:cxnSpLocks/>
            <a:stCxn id="200" idx="3"/>
          </p:cNvCxnSpPr>
          <p:nvPr/>
        </p:nvCxnSpPr>
        <p:spPr>
          <a:xfrm flipV="1">
            <a:off x="5558509" y="2843820"/>
            <a:ext cx="1538680" cy="281265"/>
          </a:xfrm>
          <a:prstGeom prst="straightConnector1">
            <a:avLst/>
          </a:prstGeom>
          <a:noFill/>
          <a:ln w="19050" cap="flat" cmpd="sng">
            <a:solidFill>
              <a:srgbClr val="FF0000"/>
            </a:solidFill>
            <a:prstDash val="solid"/>
            <a:miter lim="800000"/>
            <a:headEnd type="none" w="sm" len="sm"/>
            <a:tailEnd type="triangle" w="med" len="med"/>
          </a:ln>
        </p:spPr>
      </p:cxnSp>
      <p:cxnSp>
        <p:nvCxnSpPr>
          <p:cNvPr id="201" name="Google Shape;201;p5"/>
          <p:cNvCxnSpPr>
            <a:cxnSpLocks/>
          </p:cNvCxnSpPr>
          <p:nvPr/>
        </p:nvCxnSpPr>
        <p:spPr>
          <a:xfrm>
            <a:off x="5567769" y="4243626"/>
            <a:ext cx="1484894" cy="541377"/>
          </a:xfrm>
          <a:prstGeom prst="straightConnector1">
            <a:avLst/>
          </a:prstGeom>
          <a:noFill/>
          <a:ln w="19050" cap="flat" cmpd="sng">
            <a:solidFill>
              <a:srgbClr val="FF0000"/>
            </a:solidFill>
            <a:prstDash val="solid"/>
            <a:miter lim="800000"/>
            <a:headEnd type="none" w="sm" len="sm"/>
            <a:tailEnd type="triangle" w="med" len="med"/>
          </a:ln>
        </p:spPr>
      </p:cxnSp>
      <p:cxnSp>
        <p:nvCxnSpPr>
          <p:cNvPr id="202" name="Google Shape;202;p5"/>
          <p:cNvCxnSpPr/>
          <p:nvPr/>
        </p:nvCxnSpPr>
        <p:spPr>
          <a:xfrm flipH="1">
            <a:off x="1267282" y="2557091"/>
            <a:ext cx="1711172" cy="490518"/>
          </a:xfrm>
          <a:prstGeom prst="straightConnector1">
            <a:avLst/>
          </a:prstGeom>
          <a:noFill/>
          <a:ln w="19050" cap="flat" cmpd="sng">
            <a:solidFill>
              <a:srgbClr val="FF0000"/>
            </a:solidFill>
            <a:prstDash val="solid"/>
            <a:miter lim="800000"/>
            <a:headEnd type="none" w="sm" len="sm"/>
            <a:tailEnd type="triangle" w="med" len="med"/>
          </a:ln>
        </p:spPr>
      </p:cxnSp>
      <p:sp>
        <p:nvSpPr>
          <p:cNvPr id="203" name="Google Shape;203;p5"/>
          <p:cNvSpPr txBox="1"/>
          <p:nvPr/>
        </p:nvSpPr>
        <p:spPr>
          <a:xfrm>
            <a:off x="1" y="3891839"/>
            <a:ext cx="2565104" cy="284663"/>
          </a:xfrm>
          <a:prstGeom prst="rect">
            <a:avLst/>
          </a:prstGeom>
          <a:noFill/>
          <a:ln>
            <a:noFill/>
          </a:ln>
        </p:spPr>
        <p:txBody>
          <a:bodyPr spcFirstLastPara="1" wrap="square" lIns="68569" tIns="34275" rIns="68569" bIns="34275" anchor="t" anchorCtr="0">
            <a:spAutoFit/>
          </a:bodyPr>
          <a:lstStyle/>
          <a:p>
            <a:pPr algn="ctr">
              <a:buClr>
                <a:schemeClr val="dk1"/>
              </a:buClr>
              <a:buSzPts val="1800"/>
            </a:pPr>
            <a:r>
              <a:rPr lang="en-US" sz="1400">
                <a:solidFill>
                  <a:schemeClr val="dk1"/>
                </a:solidFill>
                <a:latin typeface="Arial" panose="020B0604020202020204" pitchFamily="34" charset="0"/>
                <a:ea typeface="Arial"/>
                <a:cs typeface="Arial" panose="020B0604020202020204" pitchFamily="34" charset="0"/>
                <a:sym typeface="Arial"/>
              </a:rPr>
              <a:t>1. Cơ </a:t>
            </a:r>
            <a:r>
              <a:rPr lang="en-US" sz="1400" dirty="0" err="1">
                <a:solidFill>
                  <a:schemeClr val="dk1"/>
                </a:solidFill>
                <a:latin typeface="Arial" panose="020B0604020202020204" pitchFamily="34" charset="0"/>
                <a:ea typeface="Arial"/>
                <a:cs typeface="Arial" panose="020B0604020202020204" pitchFamily="34" charset="0"/>
                <a:sym typeface="Arial"/>
              </a:rPr>
              <a:t>bắp</a:t>
            </a:r>
            <a:r>
              <a:rPr lang="en-US" sz="1400" dirty="0">
                <a:solidFill>
                  <a:schemeClr val="dk1"/>
                </a:solidFill>
                <a:latin typeface="Arial" panose="020B0604020202020204" pitchFamily="34" charset="0"/>
                <a:ea typeface="Arial"/>
                <a:cs typeface="Arial" panose="020B0604020202020204" pitchFamily="34" charset="0"/>
                <a:sym typeface="Arial"/>
              </a:rPr>
              <a:t> </a:t>
            </a:r>
            <a:r>
              <a:rPr lang="en-US" sz="1400" dirty="0" err="1">
                <a:solidFill>
                  <a:schemeClr val="dk1"/>
                </a:solidFill>
                <a:latin typeface="Arial" panose="020B0604020202020204" pitchFamily="34" charset="0"/>
                <a:ea typeface="Arial"/>
                <a:cs typeface="Arial" panose="020B0604020202020204" pitchFamily="34" charset="0"/>
                <a:sym typeface="Arial"/>
              </a:rPr>
              <a:t>tay</a:t>
            </a:r>
            <a:r>
              <a:rPr lang="en-US" sz="1400" dirty="0">
                <a:solidFill>
                  <a:schemeClr val="dk1"/>
                </a:solidFill>
                <a:latin typeface="Arial" panose="020B0604020202020204" pitchFamily="34" charset="0"/>
                <a:cs typeface="Arial" panose="020B0604020202020204" pitchFamily="34" charset="0"/>
              </a:rPr>
              <a:t> - </a:t>
            </a:r>
            <a:r>
              <a:rPr lang="en-US" sz="1400" dirty="0">
                <a:solidFill>
                  <a:schemeClr val="dk1"/>
                </a:solidFill>
                <a:latin typeface="Arial" panose="020B0604020202020204" pitchFamily="34" charset="0"/>
                <a:ea typeface="Arial"/>
                <a:cs typeface="Arial" panose="020B0604020202020204" pitchFamily="34" charset="0"/>
                <a:sym typeface="Arial"/>
              </a:rPr>
              <a:t>Biceps brachii</a:t>
            </a:r>
            <a:endParaRPr sz="1400" dirty="0">
              <a:latin typeface="Arial" panose="020B0604020202020204" pitchFamily="34" charset="0"/>
              <a:cs typeface="Arial" panose="020B0604020202020204" pitchFamily="34" charset="0"/>
            </a:endParaRPr>
          </a:p>
        </p:txBody>
      </p:sp>
      <p:sp>
        <p:nvSpPr>
          <p:cNvPr id="204" name="Google Shape;204;p5"/>
          <p:cNvSpPr txBox="1"/>
          <p:nvPr/>
        </p:nvSpPr>
        <p:spPr>
          <a:xfrm>
            <a:off x="5830307" y="3523212"/>
            <a:ext cx="3313693" cy="284663"/>
          </a:xfrm>
          <a:prstGeom prst="rect">
            <a:avLst/>
          </a:prstGeom>
          <a:noFill/>
          <a:ln>
            <a:noFill/>
          </a:ln>
        </p:spPr>
        <p:txBody>
          <a:bodyPr spcFirstLastPara="1" wrap="square" lIns="68569" tIns="34275" rIns="68569" bIns="34275" anchor="t" anchorCtr="0">
            <a:spAutoFit/>
          </a:bodyPr>
          <a:lstStyle/>
          <a:p>
            <a:pPr algn="ctr"/>
            <a:r>
              <a:rPr lang="en-US" sz="1400" dirty="0">
                <a:solidFill>
                  <a:schemeClr val="dk1"/>
                </a:solidFill>
                <a:latin typeface="Arial" panose="020B0604020202020204" pitchFamily="34" charset="0"/>
                <a:ea typeface="Arial"/>
                <a:cs typeface="Arial" panose="020B0604020202020204" pitchFamily="34" charset="0"/>
                <a:sym typeface="Arial"/>
              </a:rPr>
              <a:t>2. </a:t>
            </a:r>
            <a:r>
              <a:rPr lang="en-US" sz="1400" dirty="0" err="1">
                <a:solidFill>
                  <a:schemeClr val="dk1"/>
                </a:solidFill>
                <a:latin typeface="Arial" panose="020B0604020202020204" pitchFamily="34" charset="0"/>
                <a:ea typeface="Arial"/>
                <a:cs typeface="Arial" panose="020B0604020202020204" pitchFamily="34" charset="0"/>
                <a:sym typeface="Arial"/>
              </a:rPr>
              <a:t>Cơ</a:t>
            </a:r>
            <a:r>
              <a:rPr lang="en-US" sz="1400" dirty="0">
                <a:solidFill>
                  <a:schemeClr val="dk1"/>
                </a:solidFill>
                <a:latin typeface="Arial" panose="020B0604020202020204" pitchFamily="34" charset="0"/>
                <a:ea typeface="Arial"/>
                <a:cs typeface="Arial" panose="020B0604020202020204" pitchFamily="34" charset="0"/>
                <a:sym typeface="Arial"/>
              </a:rPr>
              <a:t> </a:t>
            </a:r>
            <a:r>
              <a:rPr lang="en-US" sz="1400" dirty="0" err="1">
                <a:solidFill>
                  <a:schemeClr val="dk1"/>
                </a:solidFill>
                <a:latin typeface="Arial" panose="020B0604020202020204" pitchFamily="34" charset="0"/>
                <a:ea typeface="Arial"/>
                <a:cs typeface="Arial" panose="020B0604020202020204" pitchFamily="34" charset="0"/>
                <a:sym typeface="Arial"/>
              </a:rPr>
              <a:t>thắt</a:t>
            </a:r>
            <a:r>
              <a:rPr lang="en-US" sz="1400" dirty="0">
                <a:solidFill>
                  <a:schemeClr val="dk1"/>
                </a:solidFill>
                <a:latin typeface="Arial" panose="020B0604020202020204" pitchFamily="34" charset="0"/>
                <a:ea typeface="Arial"/>
                <a:cs typeface="Arial" panose="020B0604020202020204" pitchFamily="34" charset="0"/>
                <a:sym typeface="Arial"/>
              </a:rPr>
              <a:t> </a:t>
            </a:r>
            <a:r>
              <a:rPr lang="en-US" sz="1400" dirty="0" err="1">
                <a:solidFill>
                  <a:schemeClr val="dk1"/>
                </a:solidFill>
                <a:latin typeface="Arial" panose="020B0604020202020204" pitchFamily="34" charset="0"/>
                <a:ea typeface="Arial"/>
                <a:cs typeface="Arial" panose="020B0604020202020204" pitchFamily="34" charset="0"/>
                <a:sym typeface="Arial"/>
              </a:rPr>
              <a:t>lưng</a:t>
            </a:r>
            <a:r>
              <a:rPr lang="en-US" sz="1400" dirty="0">
                <a:latin typeface="Arial" panose="020B0604020202020204" pitchFamily="34" charset="0"/>
                <a:cs typeface="Arial" panose="020B0604020202020204" pitchFamily="34" charset="0"/>
              </a:rPr>
              <a:t> - </a:t>
            </a:r>
            <a:r>
              <a:rPr lang="en-US" sz="1400" dirty="0">
                <a:solidFill>
                  <a:schemeClr val="dk1"/>
                </a:solidFill>
                <a:latin typeface="Arial" panose="020B0604020202020204" pitchFamily="34" charset="0"/>
                <a:ea typeface="Arial"/>
                <a:cs typeface="Arial" panose="020B0604020202020204" pitchFamily="34" charset="0"/>
                <a:sym typeface="Arial"/>
              </a:rPr>
              <a:t>iliocostalis lumborum</a:t>
            </a:r>
            <a:endParaRPr sz="1400" dirty="0">
              <a:solidFill>
                <a:schemeClr val="dk1"/>
              </a:solidFill>
              <a:latin typeface="Arial" panose="020B0604020202020204" pitchFamily="34" charset="0"/>
              <a:ea typeface="Arial"/>
              <a:cs typeface="Arial" panose="020B0604020202020204" pitchFamily="34" charset="0"/>
              <a:sym typeface="Arial"/>
            </a:endParaRPr>
          </a:p>
        </p:txBody>
      </p:sp>
      <p:sp>
        <p:nvSpPr>
          <p:cNvPr id="200" name="Google Shape;200;p5"/>
          <p:cNvSpPr/>
          <p:nvPr/>
        </p:nvSpPr>
        <p:spPr>
          <a:xfrm>
            <a:off x="5059140" y="3024344"/>
            <a:ext cx="499369" cy="201482"/>
          </a:xfrm>
          <a:prstGeom prst="rect">
            <a:avLst/>
          </a:prstGeom>
          <a:noFill/>
          <a:ln w="28575"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dk1"/>
              </a:solidFill>
              <a:ea typeface="Palatino Linotype"/>
              <a:cs typeface="Palatino Linotype"/>
              <a:sym typeface="Palatino Linotype"/>
            </a:endParaRPr>
          </a:p>
        </p:txBody>
      </p:sp>
      <p:sp>
        <p:nvSpPr>
          <p:cNvPr id="205" name="Google Shape;205;p5"/>
          <p:cNvSpPr txBox="1"/>
          <p:nvPr/>
        </p:nvSpPr>
        <p:spPr>
          <a:xfrm>
            <a:off x="3528547" y="5246566"/>
            <a:ext cx="2929403" cy="284663"/>
          </a:xfrm>
          <a:prstGeom prst="rect">
            <a:avLst/>
          </a:prstGeom>
          <a:noFill/>
          <a:ln>
            <a:noFill/>
          </a:ln>
        </p:spPr>
        <p:txBody>
          <a:bodyPr spcFirstLastPara="1" wrap="square" lIns="68569" tIns="34275" rIns="68569" bIns="34275" anchor="t" anchorCtr="0">
            <a:spAutoFit/>
          </a:bodyPr>
          <a:lstStyle/>
          <a:p>
            <a:pPr algn="ctr"/>
            <a:r>
              <a:rPr lang="en-US" sz="1400" dirty="0">
                <a:solidFill>
                  <a:schemeClr val="dk1"/>
                </a:solidFill>
                <a:latin typeface="Arial" panose="020B0604020202020204" pitchFamily="34" charset="0"/>
                <a:ea typeface="Arial"/>
                <a:cs typeface="Arial" panose="020B0604020202020204" pitchFamily="34" charset="0"/>
                <a:sym typeface="Arial"/>
              </a:rPr>
              <a:t>3. </a:t>
            </a:r>
            <a:r>
              <a:rPr lang="en-US" sz="1400" dirty="0" err="1">
                <a:solidFill>
                  <a:schemeClr val="dk1"/>
                </a:solidFill>
                <a:latin typeface="Arial" panose="020B0604020202020204" pitchFamily="34" charset="0"/>
                <a:ea typeface="Arial"/>
                <a:cs typeface="Arial" panose="020B0604020202020204" pitchFamily="34" charset="0"/>
                <a:sym typeface="Arial"/>
              </a:rPr>
              <a:t>Cơ</a:t>
            </a:r>
            <a:r>
              <a:rPr lang="en-US" sz="1400" dirty="0">
                <a:solidFill>
                  <a:schemeClr val="dk1"/>
                </a:solidFill>
                <a:latin typeface="Arial" panose="020B0604020202020204" pitchFamily="34" charset="0"/>
                <a:ea typeface="Arial"/>
                <a:cs typeface="Arial" panose="020B0604020202020204" pitchFamily="34" charset="0"/>
                <a:sym typeface="Arial"/>
              </a:rPr>
              <a:t> </a:t>
            </a:r>
            <a:r>
              <a:rPr lang="en-US" sz="1400" dirty="0" err="1">
                <a:solidFill>
                  <a:schemeClr val="dk1"/>
                </a:solidFill>
                <a:latin typeface="Arial" panose="020B0604020202020204" pitchFamily="34" charset="0"/>
                <a:ea typeface="Arial"/>
                <a:cs typeface="Arial" panose="020B0604020202020204" pitchFamily="34" charset="0"/>
                <a:sym typeface="Arial"/>
              </a:rPr>
              <a:t>bắp</a:t>
            </a:r>
            <a:r>
              <a:rPr lang="en-US" sz="1400" dirty="0">
                <a:solidFill>
                  <a:schemeClr val="dk1"/>
                </a:solidFill>
                <a:latin typeface="Arial" panose="020B0604020202020204" pitchFamily="34" charset="0"/>
                <a:ea typeface="Arial"/>
                <a:cs typeface="Arial" panose="020B0604020202020204" pitchFamily="34" charset="0"/>
                <a:sym typeface="Arial"/>
              </a:rPr>
              <a:t> </a:t>
            </a:r>
            <a:r>
              <a:rPr lang="en-US" sz="1400" dirty="0" err="1">
                <a:solidFill>
                  <a:schemeClr val="dk1"/>
                </a:solidFill>
                <a:latin typeface="Arial" panose="020B0604020202020204" pitchFamily="34" charset="0"/>
                <a:ea typeface="Arial"/>
                <a:cs typeface="Arial" panose="020B0604020202020204" pitchFamily="34" charset="0"/>
                <a:sym typeface="Arial"/>
              </a:rPr>
              <a:t>chân</a:t>
            </a:r>
            <a:r>
              <a:rPr lang="en-US" sz="1400" dirty="0">
                <a:solidFill>
                  <a:schemeClr val="dk1"/>
                </a:solidFill>
                <a:latin typeface="Arial" panose="020B0604020202020204" pitchFamily="34" charset="0"/>
                <a:cs typeface="Arial" panose="020B0604020202020204" pitchFamily="34" charset="0"/>
              </a:rPr>
              <a:t> </a:t>
            </a:r>
            <a:r>
              <a:rPr lang="en-US" sz="1400" dirty="0">
                <a:solidFill>
                  <a:schemeClr val="dk1"/>
                </a:solidFill>
                <a:latin typeface="Arial" panose="020B0604020202020204" pitchFamily="34" charset="0"/>
                <a:ea typeface="Arial"/>
                <a:cs typeface="Arial" panose="020B0604020202020204" pitchFamily="34" charset="0"/>
                <a:sym typeface="Arial"/>
              </a:rPr>
              <a:t>Gastrocnemius</a:t>
            </a:r>
            <a:endParaRPr sz="1400" dirty="0">
              <a:solidFill>
                <a:schemeClr val="dk1"/>
              </a:solidFill>
              <a:latin typeface="Arial" panose="020B0604020202020204" pitchFamily="34" charset="0"/>
              <a:ea typeface="Arial"/>
              <a:cs typeface="Arial" panose="020B0604020202020204" pitchFamily="34" charset="0"/>
              <a:sym typeface="Arial"/>
            </a:endParaRPr>
          </a:p>
        </p:txBody>
      </p:sp>
      <p:sp>
        <p:nvSpPr>
          <p:cNvPr id="207" name="Google Shape;207;p5"/>
          <p:cNvSpPr/>
          <p:nvPr/>
        </p:nvSpPr>
        <p:spPr>
          <a:xfrm>
            <a:off x="328244" y="4176502"/>
            <a:ext cx="2057399" cy="561662"/>
          </a:xfrm>
          <a:prstGeom prst="rect">
            <a:avLst/>
          </a:prstGeom>
          <a:noFill/>
          <a:ln>
            <a:noFill/>
          </a:ln>
        </p:spPr>
        <p:txBody>
          <a:bodyPr spcFirstLastPara="1" wrap="square" lIns="68569" tIns="34275" rIns="68569" bIns="34275" anchor="t" anchorCtr="0">
            <a:spAutoFit/>
          </a:bodyPr>
          <a:lstStyle/>
          <a:p>
            <a:pPr algn="ctr"/>
            <a:r>
              <a:rPr lang="en-US" sz="1600" i="1" dirty="0" err="1">
                <a:solidFill>
                  <a:schemeClr val="dk1"/>
                </a:solidFill>
                <a:latin typeface="Arial" panose="020B0604020202020204" pitchFamily="34" charset="0"/>
                <a:ea typeface="Arial"/>
                <a:cs typeface="Arial" panose="020B0604020202020204" pitchFamily="34" charset="0"/>
                <a:sym typeface="Arial"/>
              </a:rPr>
              <a:t>Ứng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dụng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cho</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người</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tập</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tạ</a:t>
            </a:r>
            <a:endParaRPr sz="1600" i="1" dirty="0">
              <a:solidFill>
                <a:schemeClr val="dk1"/>
              </a:solidFill>
              <a:latin typeface="Arial" panose="020B0604020202020204" pitchFamily="34" charset="0"/>
              <a:ea typeface="Arial"/>
              <a:cs typeface="Arial" panose="020B0604020202020204" pitchFamily="34" charset="0"/>
              <a:sym typeface="Arial"/>
            </a:endParaRPr>
          </a:p>
        </p:txBody>
      </p:sp>
      <p:sp>
        <p:nvSpPr>
          <p:cNvPr id="208" name="Google Shape;208;p5"/>
          <p:cNvSpPr/>
          <p:nvPr/>
        </p:nvSpPr>
        <p:spPr>
          <a:xfrm>
            <a:off x="3822371" y="5531229"/>
            <a:ext cx="2351846" cy="561662"/>
          </a:xfrm>
          <a:prstGeom prst="rect">
            <a:avLst/>
          </a:prstGeom>
          <a:noFill/>
          <a:ln>
            <a:noFill/>
          </a:ln>
        </p:spPr>
        <p:txBody>
          <a:bodyPr spcFirstLastPara="1" wrap="square" lIns="68569" tIns="34275" rIns="68569" bIns="34275" anchor="t" anchorCtr="0">
            <a:spAutoFit/>
          </a:bodyPr>
          <a:lstStyle/>
          <a:p>
            <a:pPr algn="ctr"/>
            <a:r>
              <a:rPr lang="en-US" sz="1600" i="1" dirty="0" err="1">
                <a:solidFill>
                  <a:schemeClr val="dk1"/>
                </a:solidFill>
                <a:latin typeface="Arial" panose="020B0604020202020204" pitchFamily="34" charset="0"/>
                <a:ea typeface="Arial"/>
                <a:cs typeface="Arial" panose="020B0604020202020204" pitchFamily="34" charset="0"/>
                <a:sym typeface="Arial"/>
              </a:rPr>
              <a:t>Ứng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dụng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cho</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người</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chạy</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bộ</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đạp</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xe</a:t>
            </a:r>
            <a:endParaRPr sz="1600" i="1" dirty="0">
              <a:solidFill>
                <a:schemeClr val="dk1"/>
              </a:solidFill>
              <a:latin typeface="Arial" panose="020B0604020202020204" pitchFamily="34" charset="0"/>
              <a:ea typeface="Arial"/>
              <a:cs typeface="Arial" panose="020B0604020202020204" pitchFamily="34" charset="0"/>
              <a:sym typeface="Arial"/>
            </a:endParaRPr>
          </a:p>
        </p:txBody>
      </p:sp>
      <p:sp>
        <p:nvSpPr>
          <p:cNvPr id="209" name="Google Shape;209;p5"/>
          <p:cNvSpPr/>
          <p:nvPr/>
        </p:nvSpPr>
        <p:spPr>
          <a:xfrm>
            <a:off x="6104704" y="3787938"/>
            <a:ext cx="2586286" cy="561662"/>
          </a:xfrm>
          <a:prstGeom prst="rect">
            <a:avLst/>
          </a:prstGeom>
          <a:noFill/>
          <a:ln>
            <a:noFill/>
          </a:ln>
        </p:spPr>
        <p:txBody>
          <a:bodyPr spcFirstLastPara="1" wrap="square" lIns="68569" tIns="34275" rIns="68569" bIns="34275" anchor="t" anchorCtr="0">
            <a:spAutoFit/>
          </a:bodyPr>
          <a:lstStyle/>
          <a:p>
            <a:pPr algn="ctr"/>
            <a:r>
              <a:rPr lang="en-US" sz="1600" i="1" dirty="0" err="1">
                <a:solidFill>
                  <a:schemeClr val="dk1"/>
                </a:solidFill>
                <a:latin typeface="Arial" panose="020B0604020202020204" pitchFamily="34" charset="0"/>
                <a:ea typeface="Arial"/>
                <a:cs typeface="Arial" panose="020B0604020202020204" pitchFamily="34" charset="0"/>
                <a:sym typeface="Arial"/>
              </a:rPr>
              <a:t>Ứng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dụng</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cho</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người</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bị</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đau</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mỏi</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thắt</a:t>
            </a:r>
            <a:r>
              <a:rPr lang="en-US" sz="1600" i="1" dirty="0">
                <a:solidFill>
                  <a:schemeClr val="dk1"/>
                </a:solidFill>
                <a:latin typeface="Arial" panose="020B0604020202020204" pitchFamily="34" charset="0"/>
                <a:ea typeface="Arial"/>
                <a:cs typeface="Arial" panose="020B0604020202020204" pitchFamily="34" charset="0"/>
                <a:sym typeface="Arial"/>
              </a:rPr>
              <a:t> </a:t>
            </a:r>
            <a:r>
              <a:rPr lang="en-US" sz="1600" i="1" dirty="0" err="1">
                <a:solidFill>
                  <a:schemeClr val="dk1"/>
                </a:solidFill>
                <a:latin typeface="Arial" panose="020B0604020202020204" pitchFamily="34" charset="0"/>
                <a:ea typeface="Arial"/>
                <a:cs typeface="Arial" panose="020B0604020202020204" pitchFamily="34" charset="0"/>
                <a:sym typeface="Arial"/>
              </a:rPr>
              <a:t>lưng</a:t>
            </a:r>
            <a:endParaRPr sz="2000" dirty="0">
              <a:latin typeface="Arial" panose="020B0604020202020204" pitchFamily="34" charset="0"/>
              <a:cs typeface="Arial" panose="020B0604020202020204" pitchFamily="34" charset="0"/>
            </a:endParaRPr>
          </a:p>
        </p:txBody>
      </p:sp>
      <p:sp>
        <p:nvSpPr>
          <p:cNvPr id="21" name="Tiêu đề 1">
            <a:extLst>
              <a:ext uri="{FF2B5EF4-FFF2-40B4-BE49-F238E27FC236}">
                <a16:creationId xmlns:a16="http://schemas.microsoft.com/office/drawing/2014/main" id="{65F21594-53A8-46AE-8C81-CFF6B3AD5DC7}"/>
              </a:ext>
            </a:extLst>
          </p:cNvPr>
          <p:cNvSpPr txBox="1">
            <a:spLocks/>
          </p:cNvSpPr>
          <p:nvPr/>
        </p:nvSpPr>
        <p:spPr>
          <a:xfrm>
            <a:off x="488950" y="-87315"/>
            <a:ext cx="80264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a:lstStyle>
          <a:p>
            <a:r>
              <a:rPr lang="en-US">
                <a:latin typeface="Arial" panose="020B0604020202020204" pitchFamily="34" charset="0"/>
                <a:cs typeface="Arial" panose="020B0604020202020204" pitchFamily="34" charset="0"/>
              </a:rPr>
              <a:t>Thí nghiệm đo tín hiệu EMG</a:t>
            </a:r>
          </a:p>
        </p:txBody>
      </p:sp>
      <p:sp>
        <p:nvSpPr>
          <p:cNvPr id="4" name="Chỗ dành sẵn cho Ngày tháng 3">
            <a:extLst>
              <a:ext uri="{FF2B5EF4-FFF2-40B4-BE49-F238E27FC236}">
                <a16:creationId xmlns:a16="http://schemas.microsoft.com/office/drawing/2014/main" id="{3148BB4B-1396-451C-8690-092B15B54D71}"/>
              </a:ext>
            </a:extLst>
          </p:cNvPr>
          <p:cNvSpPr>
            <a:spLocks noGrp="1"/>
          </p:cNvSpPr>
          <p:nvPr>
            <p:ph type="dt" sz="half" idx="10"/>
          </p:nvPr>
        </p:nvSpPr>
        <p:spPr/>
        <p:txBody>
          <a:bodyPr/>
          <a:lstStyle/>
          <a:p>
            <a:fld id="{F17E422A-532A-4BD8-9D04-40E1422365B8}"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D6701A33-B2B5-4355-80B6-E54D6D0F2476}"/>
              </a:ext>
            </a:extLst>
          </p:cNvPr>
          <p:cNvSpPr>
            <a:spLocks noGrp="1"/>
          </p:cNvSpPr>
          <p:nvPr>
            <p:ph type="sldNum" sz="quarter" idx="12"/>
          </p:nvPr>
        </p:nvSpPr>
        <p:spPr/>
        <p:txBody>
          <a:bodyPr/>
          <a:lstStyle/>
          <a:p>
            <a:fld id="{A02EBBDA-6239-48A4-BF42-145536EAE284}" type="slidenum">
              <a:rPr lang="en-US" smtClean="0"/>
              <a:t>10</a:t>
            </a:fld>
            <a:endParaRPr lang="en-US"/>
          </a:p>
        </p:txBody>
      </p:sp>
      <p:sp>
        <p:nvSpPr>
          <p:cNvPr id="10" name="Hộp Văn bản 9">
            <a:extLst>
              <a:ext uri="{FF2B5EF4-FFF2-40B4-BE49-F238E27FC236}">
                <a16:creationId xmlns:a16="http://schemas.microsoft.com/office/drawing/2014/main" id="{7F75DA3C-C130-4EB8-AE45-D796A13D8441}"/>
              </a:ext>
            </a:extLst>
          </p:cNvPr>
          <p:cNvSpPr txBox="1"/>
          <p:nvPr/>
        </p:nvSpPr>
        <p:spPr>
          <a:xfrm>
            <a:off x="497382" y="1183253"/>
            <a:ext cx="3626314"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Các bó c</a:t>
            </a:r>
            <a:r>
              <a:rPr lang="vi-VN" sz="2000" b="1">
                <a:latin typeface="Arial" panose="020B0604020202020204" pitchFamily="34" charset="0"/>
                <a:cs typeface="Arial" panose="020B0604020202020204" pitchFamily="34" charset="0"/>
              </a:rPr>
              <a:t>ơ</a:t>
            </a:r>
            <a:r>
              <a:rPr lang="en-US" sz="2000" b="1">
                <a:latin typeface="Arial" panose="020B0604020202020204" pitchFamily="34" charset="0"/>
                <a:cs typeface="Arial" panose="020B0604020202020204" pitchFamily="34" charset="0"/>
              </a:rPr>
              <a:t> đ</a:t>
            </a:r>
            <a:r>
              <a:rPr lang="vi-VN" sz="2000" b="1">
                <a:latin typeface="Arial" panose="020B0604020202020204" pitchFamily="34" charset="0"/>
                <a:cs typeface="Arial" panose="020B0604020202020204" pitchFamily="34" charset="0"/>
              </a:rPr>
              <a:t>ư</a:t>
            </a:r>
            <a:r>
              <a:rPr lang="en-US" sz="2000" b="1">
                <a:latin typeface="Arial" panose="020B0604020202020204" pitchFamily="34" charset="0"/>
                <a:cs typeface="Arial" panose="020B0604020202020204" pitchFamily="34" charset="0"/>
              </a:rPr>
              <a:t>ợc thu tín hiệu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5D4F4A-E73A-4791-9720-E57278ABD08B}"/>
              </a:ext>
            </a:extLst>
          </p:cNvPr>
          <p:cNvSpPr>
            <a:spLocks noGrp="1"/>
          </p:cNvSpPr>
          <p:nvPr>
            <p:ph type="title"/>
          </p:nvPr>
        </p:nvSpPr>
        <p:spPr>
          <a:xfrm>
            <a:off x="488950" y="-87315"/>
            <a:ext cx="8026400" cy="1325563"/>
          </a:xfrm>
        </p:spPr>
        <p:txBody>
          <a:bodyPr/>
          <a:lstStyle/>
          <a:p>
            <a:r>
              <a:rPr lang="en-US">
                <a:latin typeface="Arial" panose="020B0604020202020204" pitchFamily="34" charset="0"/>
                <a:cs typeface="Arial" panose="020B0604020202020204" pitchFamily="34" charset="0"/>
              </a:rPr>
              <a:t>Thí nghiệm đo tín hiệu EMG</a:t>
            </a:r>
          </a:p>
        </p:txBody>
      </p:sp>
      <p:sp>
        <p:nvSpPr>
          <p:cNvPr id="4" name="Chỗ dành sẵn cho Ngày tháng 3">
            <a:extLst>
              <a:ext uri="{FF2B5EF4-FFF2-40B4-BE49-F238E27FC236}">
                <a16:creationId xmlns:a16="http://schemas.microsoft.com/office/drawing/2014/main" id="{D7BDB0D2-DAC0-4CC0-9AA5-9A9902A2669B}"/>
              </a:ext>
            </a:extLst>
          </p:cNvPr>
          <p:cNvSpPr>
            <a:spLocks noGrp="1"/>
          </p:cNvSpPr>
          <p:nvPr>
            <p:ph type="dt" sz="half" idx="10"/>
          </p:nvPr>
        </p:nvSpPr>
        <p:spPr/>
        <p:txBody>
          <a:bodyPr/>
          <a:lstStyle/>
          <a:p>
            <a:fld id="{15F005EE-3DCB-4BCA-8FF4-6140134FC1AF}"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E98C6A2D-7F9C-44B2-8F70-EB759D4EFE9A}"/>
              </a:ext>
            </a:extLst>
          </p:cNvPr>
          <p:cNvSpPr>
            <a:spLocks noGrp="1"/>
          </p:cNvSpPr>
          <p:nvPr>
            <p:ph type="sldNum" sz="quarter" idx="12"/>
          </p:nvPr>
        </p:nvSpPr>
        <p:spPr/>
        <p:txBody>
          <a:bodyPr/>
          <a:lstStyle/>
          <a:p>
            <a:fld id="{A02EBBDA-6239-48A4-BF42-145536EAE284}" type="slidenum">
              <a:rPr lang="en-US" smtClean="0"/>
              <a:t>11</a:t>
            </a:fld>
            <a:endParaRPr lang="en-US"/>
          </a:p>
        </p:txBody>
      </p:sp>
      <p:pic>
        <p:nvPicPr>
          <p:cNvPr id="6" name="Picture 9">
            <a:extLst>
              <a:ext uri="{FF2B5EF4-FFF2-40B4-BE49-F238E27FC236}">
                <a16:creationId xmlns:a16="http://schemas.microsoft.com/office/drawing/2014/main" id="{01D45631-29BD-40B6-8E13-9CC24AA67362}"/>
              </a:ext>
            </a:extLst>
          </p:cNvPr>
          <p:cNvPicPr/>
          <p:nvPr/>
        </p:nvPicPr>
        <p:blipFill rotWithShape="1">
          <a:blip r:embed="rId3" cstate="print">
            <a:extLst>
              <a:ext uri="{28A0092B-C50C-407E-A947-70E740481C1C}">
                <a14:useLocalDpi xmlns:a14="http://schemas.microsoft.com/office/drawing/2010/main" val="0"/>
              </a:ext>
            </a:extLst>
          </a:blip>
          <a:srcRect l="39263" t="52746" r="30609" b="24478"/>
          <a:stretch/>
        </p:blipFill>
        <p:spPr bwMode="auto">
          <a:xfrm>
            <a:off x="6342024" y="2052567"/>
            <a:ext cx="1384331" cy="1325564"/>
          </a:xfrm>
          <a:prstGeom prst="rect">
            <a:avLst/>
          </a:prstGeom>
          <a:ln>
            <a:noFill/>
          </a:ln>
          <a:extLst>
            <a:ext uri="{53640926-AAD7-44D8-BBD7-CCE9431645EC}">
              <a14:shadowObscured xmlns:a14="http://schemas.microsoft.com/office/drawing/2010/main"/>
            </a:ext>
          </a:extLst>
        </p:spPr>
      </p:pic>
      <p:pic>
        <p:nvPicPr>
          <p:cNvPr id="7" name="Picture 8">
            <a:extLst>
              <a:ext uri="{FF2B5EF4-FFF2-40B4-BE49-F238E27FC236}">
                <a16:creationId xmlns:a16="http://schemas.microsoft.com/office/drawing/2014/main" id="{2427116A-FDDC-42FC-A241-950E010C3D1C}"/>
              </a:ext>
            </a:extLst>
          </p:cNvPr>
          <p:cNvPicPr/>
          <p:nvPr/>
        </p:nvPicPr>
        <p:blipFill rotWithShape="1">
          <a:blip r:embed="rId4" cstate="print">
            <a:extLst>
              <a:ext uri="{28A0092B-C50C-407E-A947-70E740481C1C}">
                <a14:useLocalDpi xmlns:a14="http://schemas.microsoft.com/office/drawing/2010/main" val="0"/>
              </a:ext>
            </a:extLst>
          </a:blip>
          <a:srcRect l="36617" t="38360" r="27923" b="35507"/>
          <a:stretch/>
        </p:blipFill>
        <p:spPr bwMode="auto">
          <a:xfrm>
            <a:off x="4075655" y="2067860"/>
            <a:ext cx="1421648" cy="1326940"/>
          </a:xfrm>
          <a:prstGeom prst="rect">
            <a:avLst/>
          </a:prstGeom>
          <a:ln>
            <a:noFill/>
          </a:ln>
          <a:extLst>
            <a:ext uri="{53640926-AAD7-44D8-BBD7-CCE9431645EC}">
              <a14:shadowObscured xmlns:a14="http://schemas.microsoft.com/office/drawing/2010/main"/>
            </a:ext>
          </a:extLst>
        </p:spPr>
      </p:pic>
      <p:pic>
        <p:nvPicPr>
          <p:cNvPr id="8" name="Picture 6">
            <a:extLst>
              <a:ext uri="{FF2B5EF4-FFF2-40B4-BE49-F238E27FC236}">
                <a16:creationId xmlns:a16="http://schemas.microsoft.com/office/drawing/2014/main" id="{FAA980C5-0BE4-4803-A650-E44C0A5D7DEF}"/>
              </a:ext>
            </a:extLst>
          </p:cNvPr>
          <p:cNvPicPr/>
          <p:nvPr/>
        </p:nvPicPr>
        <p:blipFill rotWithShape="1">
          <a:blip r:embed="rId5" cstate="print">
            <a:extLst>
              <a:ext uri="{28A0092B-C50C-407E-A947-70E740481C1C}">
                <a14:useLocalDpi xmlns:a14="http://schemas.microsoft.com/office/drawing/2010/main" val="0"/>
              </a:ext>
            </a:extLst>
          </a:blip>
          <a:srcRect l="28846" t="30853" r="39904" b="26510"/>
          <a:stretch/>
        </p:blipFill>
        <p:spPr bwMode="auto">
          <a:xfrm>
            <a:off x="1328410" y="2061364"/>
            <a:ext cx="1382895" cy="1337258"/>
          </a:xfrm>
          <a:prstGeom prst="rect">
            <a:avLst/>
          </a:prstGeom>
          <a:ln>
            <a:noFill/>
          </a:ln>
          <a:extLst>
            <a:ext uri="{53640926-AAD7-44D8-BBD7-CCE9431645EC}">
              <a14:shadowObscured xmlns:a14="http://schemas.microsoft.com/office/drawing/2010/main"/>
            </a:ext>
          </a:extLst>
        </p:spPr>
      </p:pic>
      <p:grpSp>
        <p:nvGrpSpPr>
          <p:cNvPr id="10" name="Nhóm 9">
            <a:extLst>
              <a:ext uri="{FF2B5EF4-FFF2-40B4-BE49-F238E27FC236}">
                <a16:creationId xmlns:a16="http://schemas.microsoft.com/office/drawing/2014/main" id="{AB22CE29-4D23-4883-B8B8-EB03DD9830E8}"/>
              </a:ext>
            </a:extLst>
          </p:cNvPr>
          <p:cNvGrpSpPr/>
          <p:nvPr/>
        </p:nvGrpSpPr>
        <p:grpSpPr>
          <a:xfrm>
            <a:off x="375756" y="3703080"/>
            <a:ext cx="3862613" cy="2590091"/>
            <a:chOff x="0" y="0"/>
            <a:chExt cx="3632200" cy="2199640"/>
          </a:xfrm>
        </p:grpSpPr>
        <p:pic>
          <p:nvPicPr>
            <p:cNvPr id="11" name="Picture 12">
              <a:extLst>
                <a:ext uri="{FF2B5EF4-FFF2-40B4-BE49-F238E27FC236}">
                  <a16:creationId xmlns:a16="http://schemas.microsoft.com/office/drawing/2014/main" id="{3EA15716-43DA-4E6B-B759-449535E7A685}"/>
                </a:ext>
              </a:extLst>
            </p:cNvPr>
            <p:cNvPicPr>
              <a:picLocks noChangeAspect="1"/>
            </p:cNvPicPr>
            <p:nvPr/>
          </p:nvPicPr>
          <p:blipFill rotWithShape="1">
            <a:blip r:embed="rId6">
              <a:extLst>
                <a:ext uri="{28A0092B-C50C-407E-A947-70E740481C1C}">
                  <a14:useLocalDpi xmlns:a14="http://schemas.microsoft.com/office/drawing/2010/main" val="0"/>
                </a:ext>
              </a:extLst>
            </a:blip>
            <a:srcRect l="4983"/>
            <a:stretch/>
          </p:blipFill>
          <p:spPr bwMode="auto">
            <a:xfrm>
              <a:off x="0" y="0"/>
              <a:ext cx="3632200" cy="2199640"/>
            </a:xfrm>
            <a:prstGeom prst="rect">
              <a:avLst/>
            </a:prstGeom>
            <a:ln>
              <a:noFill/>
            </a:ln>
            <a:extLst>
              <a:ext uri="{53640926-AAD7-44D8-BBD7-CCE9431645EC}">
                <a14:shadowObscured xmlns:a14="http://schemas.microsoft.com/office/drawing/2010/main"/>
              </a:ext>
            </a:extLst>
          </p:spPr>
        </p:pic>
        <p:sp>
          <p:nvSpPr>
            <p:cNvPr id="12" name="Hình Bầu dục 11">
              <a:extLst>
                <a:ext uri="{FF2B5EF4-FFF2-40B4-BE49-F238E27FC236}">
                  <a16:creationId xmlns:a16="http://schemas.microsoft.com/office/drawing/2014/main" id="{5D4EDBDD-9E1A-40EE-B13A-204EC67B1E17}"/>
                </a:ext>
              </a:extLst>
            </p:cNvPr>
            <p:cNvSpPr/>
            <p:nvPr/>
          </p:nvSpPr>
          <p:spPr>
            <a:xfrm>
              <a:off x="1971675" y="619125"/>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Hình Bầu dục 12">
              <a:extLst>
                <a:ext uri="{FF2B5EF4-FFF2-40B4-BE49-F238E27FC236}">
                  <a16:creationId xmlns:a16="http://schemas.microsoft.com/office/drawing/2014/main" id="{C9E517CB-E0D0-46AF-8675-79EC4B4CEEE1}"/>
                </a:ext>
              </a:extLst>
            </p:cNvPr>
            <p:cNvSpPr/>
            <p:nvPr/>
          </p:nvSpPr>
          <p:spPr>
            <a:xfrm>
              <a:off x="2447925" y="400050"/>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Hình Bầu dục 13">
              <a:extLst>
                <a:ext uri="{FF2B5EF4-FFF2-40B4-BE49-F238E27FC236}">
                  <a16:creationId xmlns:a16="http://schemas.microsoft.com/office/drawing/2014/main" id="{3AF2AF0B-AD72-4DEF-AD7A-4FCFFC2AB70C}"/>
                </a:ext>
              </a:extLst>
            </p:cNvPr>
            <p:cNvSpPr/>
            <p:nvPr/>
          </p:nvSpPr>
          <p:spPr>
            <a:xfrm>
              <a:off x="2447925" y="676275"/>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Hình Bầu dục 14">
              <a:extLst>
                <a:ext uri="{FF2B5EF4-FFF2-40B4-BE49-F238E27FC236}">
                  <a16:creationId xmlns:a16="http://schemas.microsoft.com/office/drawing/2014/main" id="{4152DC22-17EB-48AF-BCCD-C5EBFC475F07}"/>
                </a:ext>
              </a:extLst>
            </p:cNvPr>
            <p:cNvSpPr/>
            <p:nvPr/>
          </p:nvSpPr>
          <p:spPr>
            <a:xfrm>
              <a:off x="1924050" y="1447800"/>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Hình Bầu dục 15">
              <a:extLst>
                <a:ext uri="{FF2B5EF4-FFF2-40B4-BE49-F238E27FC236}">
                  <a16:creationId xmlns:a16="http://schemas.microsoft.com/office/drawing/2014/main" id="{ED62B665-0721-42F1-A136-CDB72C8BA7CE}"/>
                </a:ext>
              </a:extLst>
            </p:cNvPr>
            <p:cNvSpPr/>
            <p:nvPr/>
          </p:nvSpPr>
          <p:spPr>
            <a:xfrm>
              <a:off x="2400300" y="1666875"/>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Hình Bầu dục 16">
              <a:extLst>
                <a:ext uri="{FF2B5EF4-FFF2-40B4-BE49-F238E27FC236}">
                  <a16:creationId xmlns:a16="http://schemas.microsoft.com/office/drawing/2014/main" id="{BDA70583-43EA-40F8-BD72-2E8408B66E0D}"/>
                </a:ext>
              </a:extLst>
            </p:cNvPr>
            <p:cNvSpPr/>
            <p:nvPr/>
          </p:nvSpPr>
          <p:spPr>
            <a:xfrm>
              <a:off x="2400300" y="1390650"/>
              <a:ext cx="85725" cy="1047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8" name="Hộp Văn bản 17">
            <a:extLst>
              <a:ext uri="{FF2B5EF4-FFF2-40B4-BE49-F238E27FC236}">
                <a16:creationId xmlns:a16="http://schemas.microsoft.com/office/drawing/2014/main" id="{968E1649-2BE2-473A-85E7-39B7FA66F39B}"/>
              </a:ext>
            </a:extLst>
          </p:cNvPr>
          <p:cNvSpPr txBox="1"/>
          <p:nvPr/>
        </p:nvSpPr>
        <p:spPr>
          <a:xfrm>
            <a:off x="1256418" y="1663897"/>
            <a:ext cx="1556836"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Vải graphene</a:t>
            </a:r>
          </a:p>
        </p:txBody>
      </p:sp>
      <p:sp>
        <p:nvSpPr>
          <p:cNvPr id="19" name="Hộp Văn bản 18">
            <a:extLst>
              <a:ext uri="{FF2B5EF4-FFF2-40B4-BE49-F238E27FC236}">
                <a16:creationId xmlns:a16="http://schemas.microsoft.com/office/drawing/2014/main" id="{2E633698-11BA-435A-811B-F97A6FE96EAD}"/>
              </a:ext>
            </a:extLst>
          </p:cNvPr>
          <p:cNvSpPr txBox="1"/>
          <p:nvPr/>
        </p:nvSpPr>
        <p:spPr>
          <a:xfrm>
            <a:off x="4000152" y="1662281"/>
            <a:ext cx="1518364"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Nút bấm đực</a:t>
            </a:r>
          </a:p>
        </p:txBody>
      </p:sp>
      <p:sp>
        <p:nvSpPr>
          <p:cNvPr id="21" name="Mũi tên: Trái-Phải 20">
            <a:extLst>
              <a:ext uri="{FF2B5EF4-FFF2-40B4-BE49-F238E27FC236}">
                <a16:creationId xmlns:a16="http://schemas.microsoft.com/office/drawing/2014/main" id="{B9137A6E-1C9A-4D32-88F6-408FFFB55F59}"/>
              </a:ext>
            </a:extLst>
          </p:cNvPr>
          <p:cNvSpPr/>
          <p:nvPr/>
        </p:nvSpPr>
        <p:spPr>
          <a:xfrm>
            <a:off x="2768284" y="2715349"/>
            <a:ext cx="1237921" cy="2098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ộp Văn bản 21">
            <a:extLst>
              <a:ext uri="{FF2B5EF4-FFF2-40B4-BE49-F238E27FC236}">
                <a16:creationId xmlns:a16="http://schemas.microsoft.com/office/drawing/2014/main" id="{9A336BDF-FAE8-4545-8C47-DFB5F69810AB}"/>
              </a:ext>
            </a:extLst>
          </p:cNvPr>
          <p:cNvSpPr txBox="1"/>
          <p:nvPr/>
        </p:nvSpPr>
        <p:spPr>
          <a:xfrm>
            <a:off x="2871238" y="2161496"/>
            <a:ext cx="1128914"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Keo dán dẫn điện</a:t>
            </a:r>
          </a:p>
        </p:txBody>
      </p:sp>
      <p:sp>
        <p:nvSpPr>
          <p:cNvPr id="25" name="Mũi tên: Phải 24">
            <a:extLst>
              <a:ext uri="{FF2B5EF4-FFF2-40B4-BE49-F238E27FC236}">
                <a16:creationId xmlns:a16="http://schemas.microsoft.com/office/drawing/2014/main" id="{D2D6D0EB-AA6E-4542-B0DE-CA3DB9222FBD}"/>
              </a:ext>
            </a:extLst>
          </p:cNvPr>
          <p:cNvSpPr/>
          <p:nvPr/>
        </p:nvSpPr>
        <p:spPr>
          <a:xfrm>
            <a:off x="5611260" y="2694395"/>
            <a:ext cx="627451" cy="230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ộp Văn bản 25">
            <a:extLst>
              <a:ext uri="{FF2B5EF4-FFF2-40B4-BE49-F238E27FC236}">
                <a16:creationId xmlns:a16="http://schemas.microsoft.com/office/drawing/2014/main" id="{D74FE28D-A402-425B-A272-9DAC2BBF4F47}"/>
              </a:ext>
            </a:extLst>
          </p:cNvPr>
          <p:cNvSpPr txBox="1"/>
          <p:nvPr/>
        </p:nvSpPr>
        <p:spPr>
          <a:xfrm>
            <a:off x="5960818" y="1662281"/>
            <a:ext cx="214674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Điện cực graphene</a:t>
            </a:r>
          </a:p>
        </p:txBody>
      </p:sp>
      <p:grpSp>
        <p:nvGrpSpPr>
          <p:cNvPr id="27" name="Group 62">
            <a:extLst>
              <a:ext uri="{FF2B5EF4-FFF2-40B4-BE49-F238E27FC236}">
                <a16:creationId xmlns:a16="http://schemas.microsoft.com/office/drawing/2014/main" id="{8305E8B6-9858-45EA-B703-4D9ABF26A410}"/>
              </a:ext>
            </a:extLst>
          </p:cNvPr>
          <p:cNvGrpSpPr/>
          <p:nvPr/>
        </p:nvGrpSpPr>
        <p:grpSpPr>
          <a:xfrm>
            <a:off x="4486334" y="3618945"/>
            <a:ext cx="4194367" cy="2496592"/>
            <a:chOff x="0" y="0"/>
            <a:chExt cx="3177540" cy="1638300"/>
          </a:xfrm>
        </p:grpSpPr>
        <p:pic>
          <p:nvPicPr>
            <p:cNvPr id="28" name="Picture 60">
              <a:extLst>
                <a:ext uri="{FF2B5EF4-FFF2-40B4-BE49-F238E27FC236}">
                  <a16:creationId xmlns:a16="http://schemas.microsoft.com/office/drawing/2014/main" id="{04F8CF31-3AEA-4444-9707-28500EA05BA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3177540" cy="1638300"/>
            </a:xfrm>
            <a:prstGeom prst="rect">
              <a:avLst/>
            </a:prstGeom>
            <a:noFill/>
          </p:spPr>
        </p:pic>
        <p:sp>
          <p:nvSpPr>
            <p:cNvPr id="29" name="Text Box 2">
              <a:extLst>
                <a:ext uri="{FF2B5EF4-FFF2-40B4-BE49-F238E27FC236}">
                  <a16:creationId xmlns:a16="http://schemas.microsoft.com/office/drawing/2014/main" id="{2EFE7B27-B3A8-429C-868C-3EF4B101C9CB}"/>
                </a:ext>
              </a:extLst>
            </p:cNvPr>
            <p:cNvSpPr txBox="1">
              <a:spLocks noChangeArrowheads="1"/>
            </p:cNvSpPr>
            <p:nvPr/>
          </p:nvSpPr>
          <p:spPr bwMode="auto">
            <a:xfrm>
              <a:off x="1122972" y="5731"/>
              <a:ext cx="931595" cy="29721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gn="just">
                <a:lnSpc>
                  <a:spcPct val="120000"/>
                </a:lnSpc>
                <a:spcBef>
                  <a:spcPts val="600"/>
                </a:spcBef>
                <a:spcAft>
                  <a:spcPts val="600"/>
                </a:spcAft>
              </a:pPr>
              <a:r>
                <a:rPr lang="en-US" sz="1100" kern="100">
                  <a:effectLst/>
                  <a:latin typeface="Arial" panose="020B0604020202020204" pitchFamily="34" charset="0"/>
                  <a:ea typeface="Calibri" panose="020F0502020204030204" pitchFamily="34" charset="0"/>
                  <a:cs typeface="Angsana New" panose="02020603050405020304" pitchFamily="18" charset="-34"/>
                </a:rPr>
                <a:t>Đầu dây cap nối với mạch điện tử</a:t>
              </a:r>
              <a:endParaRPr lang="en-US" sz="2400" kern="100">
                <a:effectLst/>
                <a:latin typeface="Times New Roman" panose="02020603050405020304" pitchFamily="18" charset="0"/>
                <a:ea typeface="Calibri" panose="020F0502020204030204" pitchFamily="34" charset="0"/>
                <a:cs typeface="Angsana New" panose="02020603050405020304" pitchFamily="18" charset="-34"/>
              </a:endParaRPr>
            </a:p>
          </p:txBody>
        </p:sp>
        <p:cxnSp>
          <p:nvCxnSpPr>
            <p:cNvPr id="30" name="Straight Arrow Connector 54">
              <a:extLst>
                <a:ext uri="{FF2B5EF4-FFF2-40B4-BE49-F238E27FC236}">
                  <a16:creationId xmlns:a16="http://schemas.microsoft.com/office/drawing/2014/main" id="{C1B36CDA-1E22-4624-8730-18AC8742072B}"/>
                </a:ext>
              </a:extLst>
            </p:cNvPr>
            <p:cNvCxnSpPr/>
            <p:nvPr/>
          </p:nvCxnSpPr>
          <p:spPr>
            <a:xfrm>
              <a:off x="2076773" y="154337"/>
              <a:ext cx="377771" cy="38746"/>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59">
              <a:extLst>
                <a:ext uri="{FF2B5EF4-FFF2-40B4-BE49-F238E27FC236}">
                  <a16:creationId xmlns:a16="http://schemas.microsoft.com/office/drawing/2014/main" id="{B8981C3E-94DB-4B87-A7B0-4CF8712E8B2F}"/>
                </a:ext>
              </a:extLst>
            </p:cNvPr>
            <p:cNvCxnSpPr/>
            <p:nvPr/>
          </p:nvCxnSpPr>
          <p:spPr>
            <a:xfrm>
              <a:off x="511444" y="1061634"/>
              <a:ext cx="503695" cy="209873"/>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Hộp Văn bản 31">
            <a:extLst>
              <a:ext uri="{FF2B5EF4-FFF2-40B4-BE49-F238E27FC236}">
                <a16:creationId xmlns:a16="http://schemas.microsoft.com/office/drawing/2014/main" id="{CA546DF2-93AF-48BB-9545-E5FA4DF5400A}"/>
              </a:ext>
            </a:extLst>
          </p:cNvPr>
          <p:cNvSpPr txBox="1"/>
          <p:nvPr/>
        </p:nvSpPr>
        <p:spPr>
          <a:xfrm>
            <a:off x="2249890" y="1167775"/>
            <a:ext cx="4644220"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Chế tạo điện cực và đai chun co dãn</a:t>
            </a:r>
          </a:p>
        </p:txBody>
      </p:sp>
      <p:sp>
        <p:nvSpPr>
          <p:cNvPr id="33" name="Hộp Văn bản 32">
            <a:extLst>
              <a:ext uri="{FF2B5EF4-FFF2-40B4-BE49-F238E27FC236}">
                <a16:creationId xmlns:a16="http://schemas.microsoft.com/office/drawing/2014/main" id="{F356D99D-0D38-439A-BB9C-016284BB9A8C}"/>
              </a:ext>
            </a:extLst>
          </p:cNvPr>
          <p:cNvSpPr txBox="1"/>
          <p:nvPr/>
        </p:nvSpPr>
        <p:spPr>
          <a:xfrm>
            <a:off x="262101" y="6160717"/>
            <a:ext cx="3778599"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Mặt trong và ngoài của đai chun co dãn</a:t>
            </a:r>
          </a:p>
        </p:txBody>
      </p:sp>
      <p:sp>
        <p:nvSpPr>
          <p:cNvPr id="39" name="Hộp Văn bản 38">
            <a:extLst>
              <a:ext uri="{FF2B5EF4-FFF2-40B4-BE49-F238E27FC236}">
                <a16:creationId xmlns:a16="http://schemas.microsoft.com/office/drawing/2014/main" id="{31542613-0BC3-449D-A4CC-45513928EF4F}"/>
              </a:ext>
            </a:extLst>
          </p:cNvPr>
          <p:cNvSpPr txBox="1"/>
          <p:nvPr/>
        </p:nvSpPr>
        <p:spPr>
          <a:xfrm>
            <a:off x="5350567" y="6160717"/>
            <a:ext cx="2659702"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Cấu tạo bên trong đai chun</a:t>
            </a:r>
          </a:p>
        </p:txBody>
      </p:sp>
    </p:spTree>
    <p:extLst>
      <p:ext uri="{BB962C8B-B14F-4D97-AF65-F5344CB8AC3E}">
        <p14:creationId xmlns:p14="http://schemas.microsoft.com/office/powerpoint/2010/main" val="882306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CCA081C-388D-439E-94CA-66157328249C}"/>
              </a:ext>
            </a:extLst>
          </p:cNvPr>
          <p:cNvSpPr>
            <a:spLocks noGrp="1"/>
          </p:cNvSpPr>
          <p:nvPr>
            <p:ph type="title"/>
          </p:nvPr>
        </p:nvSpPr>
        <p:spPr>
          <a:xfrm>
            <a:off x="488950" y="-87315"/>
            <a:ext cx="8026400" cy="1325563"/>
          </a:xfrm>
        </p:spPr>
        <p:txBody>
          <a:bodyPr/>
          <a:lstStyle/>
          <a:p>
            <a:r>
              <a:rPr lang="en-US">
                <a:latin typeface="Arial" panose="020B0604020202020204" pitchFamily="34" charset="0"/>
                <a:cs typeface="Arial" panose="020B0604020202020204" pitchFamily="34" charset="0"/>
              </a:rPr>
              <a:t>Thí nghiệm đo tín hiệu EMG</a:t>
            </a:r>
          </a:p>
        </p:txBody>
      </p:sp>
      <p:sp>
        <p:nvSpPr>
          <p:cNvPr id="4" name="Chỗ dành sẵn cho Ngày tháng 3">
            <a:extLst>
              <a:ext uri="{FF2B5EF4-FFF2-40B4-BE49-F238E27FC236}">
                <a16:creationId xmlns:a16="http://schemas.microsoft.com/office/drawing/2014/main" id="{1EF6E8BA-3FFA-4F2F-9A31-79FA6485B0AB}"/>
              </a:ext>
            </a:extLst>
          </p:cNvPr>
          <p:cNvSpPr>
            <a:spLocks noGrp="1"/>
          </p:cNvSpPr>
          <p:nvPr>
            <p:ph type="dt" sz="half" idx="10"/>
          </p:nvPr>
        </p:nvSpPr>
        <p:spPr/>
        <p:txBody>
          <a:bodyPr/>
          <a:lstStyle/>
          <a:p>
            <a:fld id="{6B14BBCE-883D-4C1D-8F77-1BFD3A3198D0}" type="datetime1">
              <a:rPr lang="en-US" smtClean="0"/>
              <a:t>16/07/2020</a:t>
            </a:fld>
            <a:endParaRPr lang="en-US"/>
          </a:p>
        </p:txBody>
      </p:sp>
      <p:sp>
        <p:nvSpPr>
          <p:cNvPr id="7" name="Chỗ dành sẵn cho Số hiệu Bản chiếu 6">
            <a:extLst>
              <a:ext uri="{FF2B5EF4-FFF2-40B4-BE49-F238E27FC236}">
                <a16:creationId xmlns:a16="http://schemas.microsoft.com/office/drawing/2014/main" id="{8885EE15-5B5A-44DC-8CCC-1A41101F5C14}"/>
              </a:ext>
            </a:extLst>
          </p:cNvPr>
          <p:cNvSpPr>
            <a:spLocks noGrp="1"/>
          </p:cNvSpPr>
          <p:nvPr>
            <p:ph type="sldNum" sz="quarter" idx="12"/>
          </p:nvPr>
        </p:nvSpPr>
        <p:spPr/>
        <p:txBody>
          <a:bodyPr/>
          <a:lstStyle/>
          <a:p>
            <a:fld id="{A02EBBDA-6239-48A4-BF42-145536EAE284}" type="slidenum">
              <a:rPr lang="en-US" smtClean="0"/>
              <a:t>12</a:t>
            </a:fld>
            <a:endParaRPr lang="en-US"/>
          </a:p>
        </p:txBody>
      </p:sp>
      <p:grpSp>
        <p:nvGrpSpPr>
          <p:cNvPr id="8" name="Group 18">
            <a:extLst>
              <a:ext uri="{FF2B5EF4-FFF2-40B4-BE49-F238E27FC236}">
                <a16:creationId xmlns:a16="http://schemas.microsoft.com/office/drawing/2014/main" id="{3D10B14C-A13D-437C-9BB6-67C0B1D65592}"/>
              </a:ext>
            </a:extLst>
          </p:cNvPr>
          <p:cNvGrpSpPr/>
          <p:nvPr/>
        </p:nvGrpSpPr>
        <p:grpSpPr>
          <a:xfrm>
            <a:off x="270357" y="4360298"/>
            <a:ext cx="2197100" cy="1828844"/>
            <a:chOff x="7864286" y="3263249"/>
            <a:chExt cx="3556889" cy="2294098"/>
          </a:xfrm>
        </p:grpSpPr>
        <p:pic>
          <p:nvPicPr>
            <p:cNvPr id="9" name="Picture 19">
              <a:extLst>
                <a:ext uri="{FF2B5EF4-FFF2-40B4-BE49-F238E27FC236}">
                  <a16:creationId xmlns:a16="http://schemas.microsoft.com/office/drawing/2014/main" id="{0F677146-43DE-4268-A1D8-E30B64E115A6}"/>
                </a:ext>
              </a:extLst>
            </p:cNvPr>
            <p:cNvPicPr>
              <a:picLocks noChangeAspect="1"/>
            </p:cNvPicPr>
            <p:nvPr/>
          </p:nvPicPr>
          <p:blipFill rotWithShape="1">
            <a:blip r:embed="rId3">
              <a:extLst>
                <a:ext uri="{28A0092B-C50C-407E-A947-70E740481C1C}">
                  <a14:useLocalDpi xmlns:a14="http://schemas.microsoft.com/office/drawing/2010/main" val="0"/>
                </a:ext>
              </a:extLst>
            </a:blip>
            <a:srcRect l="26217" t="42391" r="9111" b="15897"/>
            <a:stretch/>
          </p:blipFill>
          <p:spPr>
            <a:xfrm>
              <a:off x="7864286" y="3263249"/>
              <a:ext cx="3556889" cy="2294098"/>
            </a:xfrm>
            <a:prstGeom prst="rect">
              <a:avLst/>
            </a:prstGeom>
          </p:spPr>
        </p:pic>
        <p:grpSp>
          <p:nvGrpSpPr>
            <p:cNvPr id="10" name="Group 21">
              <a:extLst>
                <a:ext uri="{FF2B5EF4-FFF2-40B4-BE49-F238E27FC236}">
                  <a16:creationId xmlns:a16="http://schemas.microsoft.com/office/drawing/2014/main" id="{2EB880F2-F9A4-400C-8F50-1E5762D27948}"/>
                </a:ext>
              </a:extLst>
            </p:cNvPr>
            <p:cNvGrpSpPr/>
            <p:nvPr/>
          </p:nvGrpSpPr>
          <p:grpSpPr>
            <a:xfrm>
              <a:off x="8980909" y="3892650"/>
              <a:ext cx="254500" cy="579278"/>
              <a:chOff x="9592011" y="4042984"/>
              <a:chExt cx="254500" cy="579278"/>
            </a:xfrm>
          </p:grpSpPr>
          <p:sp>
            <p:nvSpPr>
              <p:cNvPr id="18" name="Oval 30">
                <a:extLst>
                  <a:ext uri="{FF2B5EF4-FFF2-40B4-BE49-F238E27FC236}">
                    <a16:creationId xmlns:a16="http://schemas.microsoft.com/office/drawing/2014/main" id="{AEC0E264-E23D-4280-B26C-A3EFBC27E383}"/>
                  </a:ext>
                </a:extLst>
              </p:cNvPr>
              <p:cNvSpPr/>
              <p:nvPr/>
            </p:nvSpPr>
            <p:spPr>
              <a:xfrm>
                <a:off x="9592011" y="4042984"/>
                <a:ext cx="246226" cy="246222"/>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Oval 31">
                <a:extLst>
                  <a:ext uri="{FF2B5EF4-FFF2-40B4-BE49-F238E27FC236}">
                    <a16:creationId xmlns:a16="http://schemas.microsoft.com/office/drawing/2014/main" id="{01F04BBA-B00C-4081-B318-25A4F20DCA70}"/>
                  </a:ext>
                </a:extLst>
              </p:cNvPr>
              <p:cNvSpPr/>
              <p:nvPr/>
            </p:nvSpPr>
            <p:spPr>
              <a:xfrm>
                <a:off x="9600286" y="4376042"/>
                <a:ext cx="246225" cy="246220"/>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1" name="Group 22">
              <a:extLst>
                <a:ext uri="{FF2B5EF4-FFF2-40B4-BE49-F238E27FC236}">
                  <a16:creationId xmlns:a16="http://schemas.microsoft.com/office/drawing/2014/main" id="{BD11E362-812C-446C-A319-F069A1A54CDF}"/>
                </a:ext>
              </a:extLst>
            </p:cNvPr>
            <p:cNvGrpSpPr/>
            <p:nvPr/>
          </p:nvGrpSpPr>
          <p:grpSpPr>
            <a:xfrm>
              <a:off x="8876586" y="3838489"/>
              <a:ext cx="260240" cy="680066"/>
              <a:chOff x="8920624" y="3856449"/>
              <a:chExt cx="260240" cy="680066"/>
            </a:xfrm>
          </p:grpSpPr>
          <p:sp>
            <p:nvSpPr>
              <p:cNvPr id="16" name="TextBox 28">
                <a:extLst>
                  <a:ext uri="{FF2B5EF4-FFF2-40B4-BE49-F238E27FC236}">
                    <a16:creationId xmlns:a16="http://schemas.microsoft.com/office/drawing/2014/main" id="{372A3802-6E28-4029-A42F-444D65E4CE25}"/>
                  </a:ext>
                </a:extLst>
              </p:cNvPr>
              <p:cNvSpPr txBox="1"/>
              <p:nvPr/>
            </p:nvSpPr>
            <p:spPr>
              <a:xfrm>
                <a:off x="8920624" y="3856449"/>
                <a:ext cx="237116" cy="343071"/>
              </a:xfrm>
              <a:prstGeom prst="rect">
                <a:avLst/>
              </a:prstGeom>
              <a:noFill/>
              <a:ln>
                <a:noFill/>
              </a:ln>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M</a:t>
                </a:r>
              </a:p>
            </p:txBody>
          </p:sp>
          <p:sp>
            <p:nvSpPr>
              <p:cNvPr id="17" name="TextBox 29">
                <a:extLst>
                  <a:ext uri="{FF2B5EF4-FFF2-40B4-BE49-F238E27FC236}">
                    <a16:creationId xmlns:a16="http://schemas.microsoft.com/office/drawing/2014/main" id="{A5F8FD50-F9A3-4C44-BAB2-8C04C4596D24}"/>
                  </a:ext>
                </a:extLst>
              </p:cNvPr>
              <p:cNvSpPr txBox="1"/>
              <p:nvPr/>
            </p:nvSpPr>
            <p:spPr>
              <a:xfrm>
                <a:off x="8943750" y="4193445"/>
                <a:ext cx="237114" cy="343070"/>
              </a:xfrm>
              <a:prstGeom prst="rect">
                <a:avLst/>
              </a:prstGeom>
              <a:noFill/>
              <a:ln>
                <a:noFill/>
              </a:ln>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E</a:t>
                </a:r>
              </a:p>
            </p:txBody>
          </p:sp>
        </p:grpSp>
        <p:sp>
          <p:nvSpPr>
            <p:cNvPr id="13" name="Oval 24">
              <a:extLst>
                <a:ext uri="{FF2B5EF4-FFF2-40B4-BE49-F238E27FC236}">
                  <a16:creationId xmlns:a16="http://schemas.microsoft.com/office/drawing/2014/main" id="{5FE7066A-D64C-45B1-ACDD-42ACE4FEBCC8}"/>
                </a:ext>
              </a:extLst>
            </p:cNvPr>
            <p:cNvSpPr/>
            <p:nvPr/>
          </p:nvSpPr>
          <p:spPr>
            <a:xfrm>
              <a:off x="9279827" y="4253025"/>
              <a:ext cx="237115" cy="237111"/>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TextBox 25">
              <a:extLst>
                <a:ext uri="{FF2B5EF4-FFF2-40B4-BE49-F238E27FC236}">
                  <a16:creationId xmlns:a16="http://schemas.microsoft.com/office/drawing/2014/main" id="{3390C783-0BB8-4F5B-AD5D-C4A01BBF0447}"/>
                </a:ext>
              </a:extLst>
            </p:cNvPr>
            <p:cNvSpPr txBox="1"/>
            <p:nvPr/>
          </p:nvSpPr>
          <p:spPr>
            <a:xfrm>
              <a:off x="9205200" y="4185689"/>
              <a:ext cx="237116" cy="343071"/>
            </a:xfrm>
            <a:prstGeom prst="rect">
              <a:avLst/>
            </a:prstGeom>
            <a:noFill/>
            <a:ln>
              <a:noFill/>
            </a:ln>
          </p:spPr>
          <p:txBody>
            <a:bodyPr wrap="square" rtlCol="0">
              <a:spAutoFit/>
            </a:bodyPr>
            <a:lstStyle/>
            <a:p>
              <a:r>
                <a:rPr lang="en-US" sz="1200" b="1" dirty="0">
                  <a:solidFill>
                    <a:schemeClr val="bg1"/>
                  </a:solidFill>
                  <a:latin typeface="Arial" panose="020B0604020202020204" pitchFamily="34" charset="0"/>
                  <a:cs typeface="Arial" panose="020B0604020202020204" pitchFamily="34" charset="0"/>
                </a:rPr>
                <a:t>R</a:t>
              </a:r>
            </a:p>
          </p:txBody>
        </p:sp>
      </p:grpSp>
      <p:grpSp>
        <p:nvGrpSpPr>
          <p:cNvPr id="32" name="Nhóm 31">
            <a:extLst>
              <a:ext uri="{FF2B5EF4-FFF2-40B4-BE49-F238E27FC236}">
                <a16:creationId xmlns:a16="http://schemas.microsoft.com/office/drawing/2014/main" id="{74D3FD8D-F221-417E-9E1A-D8F366C10381}"/>
              </a:ext>
            </a:extLst>
          </p:cNvPr>
          <p:cNvGrpSpPr/>
          <p:nvPr/>
        </p:nvGrpSpPr>
        <p:grpSpPr>
          <a:xfrm>
            <a:off x="1263390" y="1775138"/>
            <a:ext cx="6617220" cy="2067051"/>
            <a:chOff x="0" y="0"/>
            <a:chExt cx="5105399" cy="1476442"/>
          </a:xfrm>
        </p:grpSpPr>
        <p:pic>
          <p:nvPicPr>
            <p:cNvPr id="33" name="Picture 39">
              <a:extLst>
                <a:ext uri="{FF2B5EF4-FFF2-40B4-BE49-F238E27FC236}">
                  <a16:creationId xmlns:a16="http://schemas.microsoft.com/office/drawing/2014/main" id="{9F3334CE-E8BC-45A0-AE1C-504CF845F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4724" y="23496"/>
              <a:ext cx="1590675" cy="1452946"/>
            </a:xfrm>
            <a:prstGeom prst="rect">
              <a:avLst/>
            </a:prstGeom>
          </p:spPr>
        </p:pic>
        <p:pic>
          <p:nvPicPr>
            <p:cNvPr id="34" name="Picture 38">
              <a:extLst>
                <a:ext uri="{FF2B5EF4-FFF2-40B4-BE49-F238E27FC236}">
                  <a16:creationId xmlns:a16="http://schemas.microsoft.com/office/drawing/2014/main" id="{F7D786B1-89B7-4B67-91C1-C3CA79E732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550" y="23496"/>
              <a:ext cx="1524000" cy="1450975"/>
            </a:xfrm>
            <a:prstGeom prst="rect">
              <a:avLst/>
            </a:prstGeom>
          </p:spPr>
        </p:pic>
        <p:pic>
          <p:nvPicPr>
            <p:cNvPr id="35" name="Picture 1">
              <a:extLst>
                <a:ext uri="{FF2B5EF4-FFF2-40B4-BE49-F238E27FC236}">
                  <a16:creationId xmlns:a16="http://schemas.microsoft.com/office/drawing/2014/main" id="{A14B99B1-3348-4734-BF70-23A6154DD3C8}"/>
                </a:ext>
              </a:extLst>
            </p:cNvPr>
            <p:cNvPicPr>
              <a:picLocks noChangeAspect="1"/>
            </p:cNvPicPr>
            <p:nvPr/>
          </p:nvPicPr>
          <p:blipFill rotWithShape="1">
            <a:blip r:embed="rId6">
              <a:extLst>
                <a:ext uri="{28A0092B-C50C-407E-A947-70E740481C1C}">
                  <a14:useLocalDpi xmlns:a14="http://schemas.microsoft.com/office/drawing/2010/main" val="0"/>
                </a:ext>
              </a:extLst>
            </a:blip>
            <a:srcRect l="6942" t="7060" r="3964"/>
            <a:stretch/>
          </p:blipFill>
          <p:spPr bwMode="auto">
            <a:xfrm>
              <a:off x="0" y="0"/>
              <a:ext cx="1557655" cy="1464310"/>
            </a:xfrm>
            <a:prstGeom prst="rect">
              <a:avLst/>
            </a:prstGeom>
            <a:ln>
              <a:noFill/>
            </a:ln>
            <a:extLst>
              <a:ext uri="{53640926-AAD7-44D8-BBD7-CCE9431645EC}">
                <a14:shadowObscured xmlns:a14="http://schemas.microsoft.com/office/drawing/2010/main"/>
              </a:ext>
            </a:extLst>
          </p:spPr>
        </p:pic>
      </p:grpSp>
      <p:sp>
        <p:nvSpPr>
          <p:cNvPr id="36" name="Hộp Văn bản 35">
            <a:extLst>
              <a:ext uri="{FF2B5EF4-FFF2-40B4-BE49-F238E27FC236}">
                <a16:creationId xmlns:a16="http://schemas.microsoft.com/office/drawing/2014/main" id="{A97F7862-B9F2-4E81-A013-B47CD1BA8341}"/>
              </a:ext>
            </a:extLst>
          </p:cNvPr>
          <p:cNvSpPr txBox="1"/>
          <p:nvPr/>
        </p:nvSpPr>
        <p:spPr>
          <a:xfrm>
            <a:off x="3462561" y="1169955"/>
            <a:ext cx="2218877"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Bố trí thí nghiệm</a:t>
            </a:r>
          </a:p>
        </p:txBody>
      </p:sp>
      <p:pic>
        <p:nvPicPr>
          <p:cNvPr id="37" name="Hình ảnh 36">
            <a:extLst>
              <a:ext uri="{FF2B5EF4-FFF2-40B4-BE49-F238E27FC236}">
                <a16:creationId xmlns:a16="http://schemas.microsoft.com/office/drawing/2014/main" id="{1287C310-2E9A-4753-9C89-F8D6B28BE9C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5271" y="4360298"/>
            <a:ext cx="2018911" cy="1846285"/>
          </a:xfrm>
          <a:prstGeom prst="rect">
            <a:avLst/>
          </a:prstGeom>
          <a:noFill/>
          <a:ln>
            <a:noFill/>
          </a:ln>
        </p:spPr>
      </p:pic>
      <p:pic>
        <p:nvPicPr>
          <p:cNvPr id="57" name="Picture 6" descr="Illustration of lower leg, labeled to show the gastrocnemius muscles of the calf, the soleus muscle and the Achilles tendon.">
            <a:extLst>
              <a:ext uri="{FF2B5EF4-FFF2-40B4-BE49-F238E27FC236}">
                <a16:creationId xmlns:a16="http://schemas.microsoft.com/office/drawing/2014/main" id="{9493D392-9E36-4859-9550-9570C3767C9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8989" r="26322"/>
          <a:stretch/>
        </p:blipFill>
        <p:spPr bwMode="auto">
          <a:xfrm>
            <a:off x="4908589" y="4362976"/>
            <a:ext cx="2024945" cy="1815382"/>
          </a:xfrm>
          <a:prstGeom prst="rect">
            <a:avLst/>
          </a:prstGeom>
          <a:noFill/>
          <a:extLst>
            <a:ext uri="{909E8E84-426E-40DD-AFC4-6F175D3DCCD1}">
              <a14:hiddenFill xmlns:a14="http://schemas.microsoft.com/office/drawing/2010/main">
                <a:solidFill>
                  <a:srgbClr val="FFFFFF"/>
                </a:solidFill>
              </a14:hiddenFill>
            </a:ext>
          </a:extLst>
        </p:spPr>
      </p:pic>
      <p:sp>
        <p:nvSpPr>
          <p:cNvPr id="58" name="Oval 50">
            <a:extLst>
              <a:ext uri="{FF2B5EF4-FFF2-40B4-BE49-F238E27FC236}">
                <a16:creationId xmlns:a16="http://schemas.microsoft.com/office/drawing/2014/main" id="{CD469B0C-F711-4032-AE5E-6229FE1C406C}"/>
              </a:ext>
            </a:extLst>
          </p:cNvPr>
          <p:cNvSpPr/>
          <p:nvPr/>
        </p:nvSpPr>
        <p:spPr>
          <a:xfrm>
            <a:off x="6421161" y="4882301"/>
            <a:ext cx="180667" cy="1800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highlight>
                  <a:srgbClr val="FF0000"/>
                </a:highlight>
                <a:latin typeface="Arial" panose="020B0604020202020204" pitchFamily="34" charset="0"/>
                <a:cs typeface="Arial" panose="020B0604020202020204" pitchFamily="34" charset="0"/>
              </a:rPr>
              <a:t>M</a:t>
            </a:r>
          </a:p>
        </p:txBody>
      </p:sp>
      <p:sp>
        <p:nvSpPr>
          <p:cNvPr id="59" name="Oval 51">
            <a:extLst>
              <a:ext uri="{FF2B5EF4-FFF2-40B4-BE49-F238E27FC236}">
                <a16:creationId xmlns:a16="http://schemas.microsoft.com/office/drawing/2014/main" id="{6A84D3C5-8E4E-401F-B0B1-5F33C9B8A393}"/>
              </a:ext>
            </a:extLst>
          </p:cNvPr>
          <p:cNvSpPr/>
          <p:nvPr/>
        </p:nvSpPr>
        <p:spPr>
          <a:xfrm>
            <a:off x="6350773" y="5140713"/>
            <a:ext cx="172688" cy="18008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highlight>
                  <a:srgbClr val="FF0000"/>
                </a:highlight>
                <a:latin typeface="Arial" panose="020B0604020202020204" pitchFamily="34" charset="0"/>
                <a:cs typeface="Arial" panose="020B0604020202020204" pitchFamily="34" charset="0"/>
              </a:rPr>
              <a:t>E</a:t>
            </a:r>
          </a:p>
        </p:txBody>
      </p:sp>
      <p:sp>
        <p:nvSpPr>
          <p:cNvPr id="60" name="Oval 52">
            <a:extLst>
              <a:ext uri="{FF2B5EF4-FFF2-40B4-BE49-F238E27FC236}">
                <a16:creationId xmlns:a16="http://schemas.microsoft.com/office/drawing/2014/main" id="{DE2A1F0A-57A9-4D3B-B4AE-CE2CC1694910}"/>
              </a:ext>
            </a:extLst>
          </p:cNvPr>
          <p:cNvSpPr/>
          <p:nvPr/>
        </p:nvSpPr>
        <p:spPr>
          <a:xfrm>
            <a:off x="6360022" y="5696012"/>
            <a:ext cx="154190" cy="160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highlight>
                  <a:srgbClr val="FF0000"/>
                </a:highlight>
                <a:latin typeface="Arial" panose="020B0604020202020204" pitchFamily="34" charset="0"/>
                <a:cs typeface="Arial" panose="020B0604020202020204" pitchFamily="34" charset="0"/>
              </a:rPr>
              <a:t>R</a:t>
            </a:r>
          </a:p>
        </p:txBody>
      </p:sp>
      <p:pic>
        <p:nvPicPr>
          <p:cNvPr id="62" name="Picture 40">
            <a:extLst>
              <a:ext uri="{FF2B5EF4-FFF2-40B4-BE49-F238E27FC236}">
                <a16:creationId xmlns:a16="http://schemas.microsoft.com/office/drawing/2014/main" id="{BCE8A07C-1B09-445E-8D81-C86BAD6CDDC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871" t="1917" r="8763" b="8616"/>
          <a:stretch/>
        </p:blipFill>
        <p:spPr>
          <a:xfrm>
            <a:off x="7029826" y="4360298"/>
            <a:ext cx="1938865" cy="1815381"/>
          </a:xfrm>
          <a:prstGeom prst="rect">
            <a:avLst/>
          </a:prstGeom>
        </p:spPr>
      </p:pic>
    </p:spTree>
    <p:extLst>
      <p:ext uri="{BB962C8B-B14F-4D97-AF65-F5344CB8AC3E}">
        <p14:creationId xmlns:p14="http://schemas.microsoft.com/office/powerpoint/2010/main" val="560382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33A2B87-30E6-4705-A264-30375A4806EC}"/>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Kết quả thí nghiệm</a:t>
            </a:r>
          </a:p>
        </p:txBody>
      </p:sp>
      <p:sp>
        <p:nvSpPr>
          <p:cNvPr id="4" name="Chỗ dành sẵn cho Ngày tháng 3">
            <a:extLst>
              <a:ext uri="{FF2B5EF4-FFF2-40B4-BE49-F238E27FC236}">
                <a16:creationId xmlns:a16="http://schemas.microsoft.com/office/drawing/2014/main" id="{C15FF8BE-93FD-43A2-823D-59EFDA6206C0}"/>
              </a:ext>
            </a:extLst>
          </p:cNvPr>
          <p:cNvSpPr>
            <a:spLocks noGrp="1"/>
          </p:cNvSpPr>
          <p:nvPr>
            <p:ph type="dt" sz="half" idx="10"/>
          </p:nvPr>
        </p:nvSpPr>
        <p:spPr/>
        <p:txBody>
          <a:bodyPr/>
          <a:lstStyle/>
          <a:p>
            <a:fld id="{FCC2C179-4E9C-49AC-8A38-9B6A49F2A017}"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DAA32212-9D45-4A6F-ABBA-84029AD7F9C7}"/>
              </a:ext>
            </a:extLst>
          </p:cNvPr>
          <p:cNvSpPr>
            <a:spLocks noGrp="1"/>
          </p:cNvSpPr>
          <p:nvPr>
            <p:ph type="sldNum" sz="quarter" idx="12"/>
          </p:nvPr>
        </p:nvSpPr>
        <p:spPr/>
        <p:txBody>
          <a:bodyPr/>
          <a:lstStyle/>
          <a:p>
            <a:fld id="{A02EBBDA-6239-48A4-BF42-145536EAE284}" type="slidenum">
              <a:rPr lang="en-US" smtClean="0"/>
              <a:t>13</a:t>
            </a:fld>
            <a:endParaRPr lang="en-US"/>
          </a:p>
        </p:txBody>
      </p:sp>
      <p:pic>
        <p:nvPicPr>
          <p:cNvPr id="6" name="Picture 18">
            <a:extLst>
              <a:ext uri="{FF2B5EF4-FFF2-40B4-BE49-F238E27FC236}">
                <a16:creationId xmlns:a16="http://schemas.microsoft.com/office/drawing/2014/main" id="{42B7F8B1-FBF0-4FAB-9192-7C32358B7C80}"/>
              </a:ext>
            </a:extLst>
          </p:cNvPr>
          <p:cNvPicPr/>
          <p:nvPr/>
        </p:nvPicPr>
        <p:blipFill>
          <a:blip r:embed="rId3"/>
          <a:stretch>
            <a:fillRect/>
          </a:stretch>
        </p:blipFill>
        <p:spPr>
          <a:xfrm>
            <a:off x="299178" y="1666779"/>
            <a:ext cx="8545643" cy="3719355"/>
          </a:xfrm>
          <a:prstGeom prst="rect">
            <a:avLst/>
          </a:prstGeom>
        </p:spPr>
      </p:pic>
      <p:sp>
        <p:nvSpPr>
          <p:cNvPr id="7" name="Hộp Văn bản 6">
            <a:extLst>
              <a:ext uri="{FF2B5EF4-FFF2-40B4-BE49-F238E27FC236}">
                <a16:creationId xmlns:a16="http://schemas.microsoft.com/office/drawing/2014/main" id="{02565FEB-E3FF-492F-8FDC-C4BF80821FA2}"/>
              </a:ext>
            </a:extLst>
          </p:cNvPr>
          <p:cNvSpPr txBox="1"/>
          <p:nvPr/>
        </p:nvSpPr>
        <p:spPr>
          <a:xfrm>
            <a:off x="488950" y="1266669"/>
            <a:ext cx="7685117"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So sánh tín hiệu thu đ</a:t>
            </a:r>
            <a:r>
              <a:rPr lang="vi-VN" sz="2000" b="1">
                <a:latin typeface="Arial" panose="020B0604020202020204" pitchFamily="34" charset="0"/>
                <a:cs typeface="Arial" panose="020B0604020202020204" pitchFamily="34" charset="0"/>
              </a:rPr>
              <a:t>ư</a:t>
            </a:r>
            <a:r>
              <a:rPr lang="en-US" sz="2000" b="1">
                <a:latin typeface="Arial" panose="020B0604020202020204" pitchFamily="34" charset="0"/>
                <a:cs typeface="Arial" panose="020B0604020202020204" pitchFamily="34" charset="0"/>
              </a:rPr>
              <a:t>ợc từ Myoware và mạch đ</a:t>
            </a:r>
            <a:r>
              <a:rPr lang="vi-VN" sz="2000" b="1">
                <a:latin typeface="Arial" panose="020B0604020202020204" pitchFamily="34" charset="0"/>
                <a:cs typeface="Arial" panose="020B0604020202020204" pitchFamily="34" charset="0"/>
              </a:rPr>
              <a:t>ư</a:t>
            </a:r>
            <a:r>
              <a:rPr lang="en-US" sz="2000" b="1">
                <a:latin typeface="Arial" panose="020B0604020202020204" pitchFamily="34" charset="0"/>
                <a:cs typeface="Arial" panose="020B0604020202020204" pitchFamily="34" charset="0"/>
              </a:rPr>
              <a:t>ợc đề xuất</a:t>
            </a:r>
          </a:p>
        </p:txBody>
      </p:sp>
      <p:sp>
        <p:nvSpPr>
          <p:cNvPr id="8" name="Hộp Văn bản 7">
            <a:extLst>
              <a:ext uri="{FF2B5EF4-FFF2-40B4-BE49-F238E27FC236}">
                <a16:creationId xmlns:a16="http://schemas.microsoft.com/office/drawing/2014/main" id="{E7DA16A1-25E4-44CD-82AB-6CDE574D23E4}"/>
              </a:ext>
            </a:extLst>
          </p:cNvPr>
          <p:cNvSpPr txBox="1"/>
          <p:nvPr/>
        </p:nvSpPr>
        <p:spPr>
          <a:xfrm>
            <a:off x="299178" y="5460722"/>
            <a:ext cx="8685391" cy="707886"/>
          </a:xfrm>
          <a:prstGeom prst="rect">
            <a:avLst/>
          </a:prstGeom>
          <a:noFill/>
        </p:spPr>
        <p:txBody>
          <a:bodyPr wrap="none" rtlCol="0">
            <a:spAutoFit/>
          </a:bodyPr>
          <a:lstStyle/>
          <a:p>
            <a:r>
              <a:rPr lang="en-US" sz="2000">
                <a:latin typeface="Arial" panose="020B0604020202020204" pitchFamily="34" charset="0"/>
                <a:cs typeface="Arial" panose="020B0604020202020204" pitchFamily="34" charset="0"/>
              </a:rPr>
              <a:t>Màu đỏ: Mạch đ</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ợc đề xuất; Màu xanh: Mạch Myoware</a:t>
            </a:r>
          </a:p>
          <a:p>
            <a:r>
              <a:rPr lang="en-US" sz="2000">
                <a:latin typeface="Arial" panose="020B0604020202020204" pitchFamily="34" charset="0"/>
                <a:cs typeface="Arial" panose="020B0604020202020204" pitchFamily="34" charset="0"/>
              </a:rPr>
              <a:t>Mạch Myoware bị ảnh h</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ởng bởi nhiễu do chuyển động và nhiễu điện l</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ới</a:t>
            </a:r>
          </a:p>
        </p:txBody>
      </p:sp>
      <p:sp>
        <p:nvSpPr>
          <p:cNvPr id="9" name="Hình Bầu dục 8">
            <a:extLst>
              <a:ext uri="{FF2B5EF4-FFF2-40B4-BE49-F238E27FC236}">
                <a16:creationId xmlns:a16="http://schemas.microsoft.com/office/drawing/2014/main" id="{C5417561-8FFB-46C8-ACAF-B7DB77E6E9B9}"/>
              </a:ext>
            </a:extLst>
          </p:cNvPr>
          <p:cNvSpPr/>
          <p:nvPr/>
        </p:nvSpPr>
        <p:spPr>
          <a:xfrm>
            <a:off x="2203554" y="2540875"/>
            <a:ext cx="482496" cy="18812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076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687EADF-6A5A-4E7D-9D76-428BC3593456}"/>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Kết quả thí nghiệm</a:t>
            </a:r>
          </a:p>
        </p:txBody>
      </p:sp>
      <p:sp>
        <p:nvSpPr>
          <p:cNvPr id="4" name="Chỗ dành sẵn cho Ngày tháng 3">
            <a:extLst>
              <a:ext uri="{FF2B5EF4-FFF2-40B4-BE49-F238E27FC236}">
                <a16:creationId xmlns:a16="http://schemas.microsoft.com/office/drawing/2014/main" id="{9BE12F56-076C-4569-9A02-775687DC945B}"/>
              </a:ext>
            </a:extLst>
          </p:cNvPr>
          <p:cNvSpPr>
            <a:spLocks noGrp="1"/>
          </p:cNvSpPr>
          <p:nvPr>
            <p:ph type="dt" sz="half" idx="10"/>
          </p:nvPr>
        </p:nvSpPr>
        <p:spPr/>
        <p:txBody>
          <a:bodyPr/>
          <a:lstStyle/>
          <a:p>
            <a:fld id="{6797EEC0-EBB8-43B5-A956-169235C4CF6F}"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7F118C49-585D-460A-9FB6-8BC1D8893C13}"/>
              </a:ext>
            </a:extLst>
          </p:cNvPr>
          <p:cNvSpPr>
            <a:spLocks noGrp="1"/>
          </p:cNvSpPr>
          <p:nvPr>
            <p:ph type="sldNum" sz="quarter" idx="12"/>
          </p:nvPr>
        </p:nvSpPr>
        <p:spPr/>
        <p:txBody>
          <a:bodyPr/>
          <a:lstStyle/>
          <a:p>
            <a:fld id="{A02EBBDA-6239-48A4-BF42-145536EAE284}" type="slidenum">
              <a:rPr lang="en-US" smtClean="0"/>
              <a:t>14</a:t>
            </a:fld>
            <a:endParaRPr lang="en-US"/>
          </a:p>
        </p:txBody>
      </p:sp>
      <p:sp>
        <p:nvSpPr>
          <p:cNvPr id="7" name="Hình chữ nhật 6">
            <a:extLst>
              <a:ext uri="{FF2B5EF4-FFF2-40B4-BE49-F238E27FC236}">
                <a16:creationId xmlns:a16="http://schemas.microsoft.com/office/drawing/2014/main" id="{D322EFE0-B27C-428A-BCA3-0063ED26C9FC}"/>
              </a:ext>
            </a:extLst>
          </p:cNvPr>
          <p:cNvSpPr/>
          <p:nvPr/>
        </p:nvSpPr>
        <p:spPr>
          <a:xfrm>
            <a:off x="488950" y="1192081"/>
            <a:ext cx="6871220" cy="400110"/>
          </a:xfrm>
          <a:prstGeom prst="rect">
            <a:avLst/>
          </a:prstGeom>
        </p:spPr>
        <p:txBody>
          <a:bodyPr wrap="square">
            <a:spAutoFit/>
          </a:bodyPr>
          <a:lstStyle/>
          <a:p>
            <a:r>
              <a:rPr lang="en-US" sz="2000" b="1">
                <a:latin typeface="Arial" panose="020B0604020202020204" pitchFamily="34" charset="0"/>
                <a:cs typeface="Arial" panose="020B0604020202020204" pitchFamily="34" charset="0"/>
              </a:rPr>
              <a:t>So sánh tín hiệu thu đ</a:t>
            </a:r>
            <a:r>
              <a:rPr lang="vi-VN" sz="2000" b="1">
                <a:cs typeface="Arial" panose="020B0604020202020204" pitchFamily="34" charset="0"/>
              </a:rPr>
              <a:t>ư</a:t>
            </a:r>
            <a:r>
              <a:rPr lang="en-US" sz="2000" b="1">
                <a:latin typeface="Arial" panose="020B0604020202020204" pitchFamily="34" charset="0"/>
                <a:cs typeface="Arial" panose="020B0604020202020204" pitchFamily="34" charset="0"/>
              </a:rPr>
              <a:t>ợc từ Ag/AgCl và graphene </a:t>
            </a:r>
          </a:p>
        </p:txBody>
      </p:sp>
      <p:pic>
        <p:nvPicPr>
          <p:cNvPr id="8" name="Hình ảnh 5">
            <a:extLst>
              <a:ext uri="{FF2B5EF4-FFF2-40B4-BE49-F238E27FC236}">
                <a16:creationId xmlns:a16="http://schemas.microsoft.com/office/drawing/2014/main" id="{743B3D2D-1169-48C0-BC41-2B575F7E5992}"/>
              </a:ext>
            </a:extLst>
          </p:cNvPr>
          <p:cNvPicPr>
            <a:picLocks noChangeAspect="1"/>
          </p:cNvPicPr>
          <p:nvPr/>
        </p:nvPicPr>
        <p:blipFill>
          <a:blip r:embed="rId3"/>
          <a:stretch>
            <a:fillRect/>
          </a:stretch>
        </p:blipFill>
        <p:spPr>
          <a:xfrm>
            <a:off x="6500" y="1482151"/>
            <a:ext cx="9137500" cy="4361520"/>
          </a:xfrm>
          <a:prstGeom prst="rect">
            <a:avLst/>
          </a:prstGeom>
        </p:spPr>
      </p:pic>
      <p:sp>
        <p:nvSpPr>
          <p:cNvPr id="9" name="Hộp Văn bản 8">
            <a:extLst>
              <a:ext uri="{FF2B5EF4-FFF2-40B4-BE49-F238E27FC236}">
                <a16:creationId xmlns:a16="http://schemas.microsoft.com/office/drawing/2014/main" id="{F590934A-B389-40AA-B5B1-3BD3CE3EC9A0}"/>
              </a:ext>
            </a:extLst>
          </p:cNvPr>
          <p:cNvSpPr txBox="1"/>
          <p:nvPr/>
        </p:nvSpPr>
        <p:spPr>
          <a:xfrm>
            <a:off x="488950" y="5733631"/>
            <a:ext cx="8267350" cy="707886"/>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Tín hiệu thu đ</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ợc từ cảm biến graphene khá t</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ơng đồng với cảm biến th</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ơng mại là Ag/AgCl </a:t>
            </a:r>
          </a:p>
        </p:txBody>
      </p:sp>
    </p:spTree>
    <p:extLst>
      <p:ext uri="{BB962C8B-B14F-4D97-AF65-F5344CB8AC3E}">
        <p14:creationId xmlns:p14="http://schemas.microsoft.com/office/powerpoint/2010/main" val="303500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34FA24-ABC6-4DB3-BB21-43F106D30139}"/>
              </a:ext>
            </a:extLst>
          </p:cNvPr>
          <p:cNvSpPr>
            <a:spLocks noGrp="1"/>
          </p:cNvSpPr>
          <p:nvPr>
            <p:ph type="dt" sz="half" idx="10"/>
          </p:nvPr>
        </p:nvSpPr>
        <p:spPr/>
        <p:txBody>
          <a:bodyPr/>
          <a:lstStyle/>
          <a:p>
            <a:fld id="{9BEED790-B828-4B3C-9A03-A05CABE56E00}" type="datetime1">
              <a:rPr lang="en-US" smtClean="0"/>
              <a:t>16/07/2020</a:t>
            </a:fld>
            <a:endParaRPr lang="en-US" dirty="0"/>
          </a:p>
        </p:txBody>
      </p:sp>
      <p:sp>
        <p:nvSpPr>
          <p:cNvPr id="4" name="Slide Number Placeholder 3">
            <a:extLst>
              <a:ext uri="{FF2B5EF4-FFF2-40B4-BE49-F238E27FC236}">
                <a16:creationId xmlns:a16="http://schemas.microsoft.com/office/drawing/2014/main" id="{897C2A57-8BEB-4B4B-A3FF-8C8910700079}"/>
              </a:ext>
            </a:extLst>
          </p:cNvPr>
          <p:cNvSpPr>
            <a:spLocks noGrp="1"/>
          </p:cNvSpPr>
          <p:nvPr>
            <p:ph type="sldNum" sz="quarter" idx="12"/>
          </p:nvPr>
        </p:nvSpPr>
        <p:spPr>
          <a:xfrm>
            <a:off x="6457950" y="6356351"/>
            <a:ext cx="2057400" cy="365125"/>
          </a:xfrm>
        </p:spPr>
        <p:txBody>
          <a:bodyPr/>
          <a:lstStyle/>
          <a:p>
            <a:fld id="{401CF334-2D5C-4859-84A6-CA7E6E43FAEB}" type="slidenum">
              <a:rPr lang="en-US" smtClean="0"/>
              <a:t>15</a:t>
            </a:fld>
            <a:endParaRPr lang="en-US" dirty="0"/>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7F75030-CE55-4FE6-B0C2-C93E9940E4BC}"/>
                  </a:ext>
                </a:extLst>
              </p:cNvPr>
              <p:cNvSpPr/>
              <p:nvPr/>
            </p:nvSpPr>
            <p:spPr>
              <a:xfrm>
                <a:off x="5866843" y="4050786"/>
                <a:ext cx="3213739" cy="1634422"/>
              </a:xfrm>
              <a:prstGeom prst="rect">
                <a:avLst/>
              </a:prstGeom>
              <a:ln>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r>
                        <a:rPr lang="en-US" sz="1400" i="1" smtClean="0">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𝑇</m:t>
                      </m:r>
                      <m:r>
                        <a:rPr lang="en-US" sz="1400" b="0" i="1" smtClean="0">
                          <a:solidFill>
                            <a:schemeClr val="tx1"/>
                          </a:solidFill>
                          <a:latin typeface="Cambria Math" panose="02040503050406030204" pitchFamily="18" charset="0"/>
                        </a:rPr>
                        <m:t>í</m:t>
                      </m:r>
                      <m:r>
                        <a:rPr lang="en-US" sz="1400" b="0" i="1" smtClean="0">
                          <a:solidFill>
                            <a:schemeClr val="tx1"/>
                          </a:solidFill>
                          <a:latin typeface="Cambria Math" panose="02040503050406030204" pitchFamily="18" charset="0"/>
                        </a:rPr>
                        <m:t>𝑛</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h𝑖</m:t>
                      </m:r>
                      <m:r>
                        <a:rPr lang="en-US" sz="1400" b="0" i="1" smtClean="0">
                          <a:solidFill>
                            <a:schemeClr val="tx1"/>
                          </a:solidFill>
                          <a:latin typeface="Cambria Math" panose="02040503050406030204" pitchFamily="18" charset="0"/>
                        </a:rPr>
                        <m:t>ệ</m:t>
                      </m:r>
                      <m:r>
                        <a:rPr lang="en-US" sz="1400" b="0" i="1" smtClean="0">
                          <a:solidFill>
                            <a:schemeClr val="tx1"/>
                          </a:solidFill>
                          <a:latin typeface="Cambria Math" panose="02040503050406030204" pitchFamily="18" charset="0"/>
                        </a:rPr>
                        <m:t>𝑢</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𝐸𝑀𝐺</m:t>
                      </m:r>
                    </m:oMath>
                  </m:oMathPara>
                </a14:m>
                <a:endParaRPr lang="en-US" sz="1400" i="1" dirty="0">
                  <a:solidFill>
                    <a:schemeClr val="tx1"/>
                  </a:solidFill>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a:rPr lang="en-US" sz="1400" i="1">
                          <a:solidFill>
                            <a:schemeClr val="tx1"/>
                          </a:solidFill>
                          <a:latin typeface="Cambria Math" panose="02040503050406030204" pitchFamily="18" charset="0"/>
                        </a:rPr>
                        <m:t>𝑛</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𝑁h𝑖</m:t>
                      </m:r>
                      <m:r>
                        <a:rPr lang="en-US" sz="1400" b="0" i="1" smtClean="0">
                          <a:solidFill>
                            <a:schemeClr val="tx1"/>
                          </a:solidFill>
                          <a:latin typeface="Cambria Math" panose="02040503050406030204" pitchFamily="18" charset="0"/>
                        </a:rPr>
                        <m:t>ễ</m:t>
                      </m:r>
                      <m:r>
                        <a:rPr lang="en-US" sz="1400" b="0" i="1" smtClean="0">
                          <a:solidFill>
                            <a:schemeClr val="tx1"/>
                          </a:solidFill>
                          <a:latin typeface="Cambria Math" panose="02040503050406030204" pitchFamily="18" charset="0"/>
                        </a:rPr>
                        <m:t>𝑢</m:t>
                      </m:r>
                    </m:oMath>
                  </m:oMathPara>
                </a14:m>
                <a:endParaRPr lang="en-US" sz="1400" i="1" dirty="0">
                  <a:solidFill>
                    <a:schemeClr val="tx1"/>
                  </a:solidFill>
                  <a:latin typeface="Arial" panose="020B0604020202020204" pitchFamily="34" charset="0"/>
                  <a:cs typeface="Arial" panose="020B0604020202020204" pitchFamily="34" charset="0"/>
                </a:endParaRPr>
              </a:p>
              <a:p>
                <a:pPr/>
                <a14:m>
                  <m:oMathPara xmlns:m="http://schemas.openxmlformats.org/officeDocument/2006/math">
                    <m:oMathParaPr>
                      <m:jc m:val="left"/>
                    </m:oMathParaPr>
                    <m:oMath xmlns:m="http://schemas.openxmlformats.org/officeDocument/2006/math">
                      <m:r>
                        <a:rPr lang="en-US" sz="1400" i="1">
                          <a:solidFill>
                            <a:schemeClr val="tx1"/>
                          </a:solidFill>
                          <a:latin typeface="Cambria Math" panose="02040503050406030204" pitchFamily="18" charset="0"/>
                        </a:rPr>
                        <m:t>𝑣</m:t>
                      </m:r>
                      <m:r>
                        <a:rPr lang="en-US" sz="1400" i="1">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𝐵𝑖</m:t>
                      </m:r>
                      <m:r>
                        <a:rPr lang="en-US" sz="1400" b="0" i="1" smtClean="0">
                          <a:solidFill>
                            <a:schemeClr val="tx1"/>
                          </a:solidFill>
                          <a:latin typeface="Cambria Math" panose="02040503050406030204" pitchFamily="18" charset="0"/>
                        </a:rPr>
                        <m:t>ê</m:t>
                      </m:r>
                      <m:r>
                        <a:rPr lang="en-US" sz="1400" b="0" i="1" smtClean="0">
                          <a:solidFill>
                            <a:schemeClr val="tx1"/>
                          </a:solidFill>
                          <a:latin typeface="Cambria Math" panose="02040503050406030204" pitchFamily="18" charset="0"/>
                        </a:rPr>
                        <m:t>𝑛</m:t>
                      </m:r>
                      <m:r>
                        <a:rPr lang="en-US" sz="1400" b="0" i="1" smtClean="0">
                          <a:solidFill>
                            <a:schemeClr val="tx1"/>
                          </a:solidFill>
                          <a:latin typeface="Cambria Math" panose="02040503050406030204" pitchFamily="18" charset="0"/>
                        </a:rPr>
                        <m:t> độ  (</m:t>
                      </m:r>
                      <m:r>
                        <a:rPr lang="en-US" sz="1400" i="1">
                          <a:solidFill>
                            <a:schemeClr val="tx1"/>
                          </a:solidFill>
                          <a:latin typeface="Cambria Math" panose="02040503050406030204" pitchFamily="18" charset="0"/>
                        </a:rPr>
                        <m:t>𝑚𝑉</m:t>
                      </m:r>
                      <m:r>
                        <a:rPr lang="en-US" sz="1400" i="1">
                          <a:solidFill>
                            <a:schemeClr val="tx1"/>
                          </a:solidFill>
                          <a:latin typeface="Cambria Math" panose="02040503050406030204" pitchFamily="18" charset="0"/>
                        </a:rPr>
                        <m:t>)</m:t>
                      </m:r>
                    </m:oMath>
                  </m:oMathPara>
                </a14:m>
                <a:endParaRPr lang="en-US" sz="1400" dirty="0">
                  <a:solidFill>
                    <a:schemeClr val="tx1"/>
                  </a:solidFill>
                  <a:latin typeface="Arial" panose="020B0604020202020204" pitchFamily="34" charset="0"/>
                  <a:cs typeface="Arial" panose="020B0604020202020204" pitchFamily="34" charset="0"/>
                </a:endParaRPr>
              </a:p>
              <a:p>
                <a:r>
                  <a:rPr lang="en-US" sz="1400">
                    <a:solidFill>
                      <a:schemeClr val="tx1"/>
                    </a:solidFill>
                    <a:latin typeface="Arial" panose="020B0604020202020204" pitchFamily="34" charset="0"/>
                    <a:cs typeface="Arial" panose="020B0604020202020204" pitchFamily="34" charset="0"/>
                  </a:rPr>
                  <a:t>SNR – Tỷ số tín hiệu trên nhiễu</a:t>
                </a:r>
              </a:p>
              <a:p>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𝑟</m:t>
                        </m:r>
                      </m:e>
                      <m:sub>
                        <m:r>
                          <a:rPr lang="en-US" sz="1400" i="1">
                            <a:solidFill>
                              <a:schemeClr val="tx1"/>
                            </a:solidFill>
                            <a:latin typeface="Cambria Math" panose="02040503050406030204" pitchFamily="18" charset="0"/>
                          </a:rPr>
                          <m:t>𝑥𝑦</m:t>
                        </m:r>
                      </m:sub>
                    </m:sSub>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H</m:t>
                    </m:r>
                  </m:oMath>
                </a14:m>
                <a:r>
                  <a:rPr lang="en-US" sz="1400">
                    <a:solidFill>
                      <a:schemeClr val="tx1"/>
                    </a:solidFill>
                    <a:latin typeface="Arial" panose="020B0604020202020204" pitchFamily="34" charset="0"/>
                    <a:cs typeface="Arial" panose="020B0604020202020204" pitchFamily="34" charset="0"/>
                  </a:rPr>
                  <a:t>ệ số tương quan của x và y</a:t>
                </a:r>
              </a:p>
              <a:p>
                <a:r>
                  <a:rPr lang="en-US" sz="1400">
                    <a:solidFill>
                      <a:schemeClr val="tx1"/>
                    </a:solidFill>
                    <a:latin typeface="Arial" panose="020B0604020202020204" pitchFamily="34" charset="0"/>
                    <a:cs typeface="Arial" panose="020B0604020202020204" pitchFamily="34" charset="0"/>
                  </a:rPr>
                  <a:t>Cov(x,y) – Hiệp ph</a:t>
                </a:r>
                <a:r>
                  <a:rPr lang="vi-VN" sz="1400">
                    <a:solidFill>
                      <a:schemeClr val="tx1"/>
                    </a:solidFill>
                    <a:latin typeface="Arial" panose="020B0604020202020204" pitchFamily="34" charset="0"/>
                    <a:cs typeface="Arial" panose="020B0604020202020204" pitchFamily="34" charset="0"/>
                  </a:rPr>
                  <a:t>ư</a:t>
                </a:r>
                <a:r>
                  <a:rPr lang="en-US" sz="1400">
                    <a:solidFill>
                      <a:schemeClr val="tx1"/>
                    </a:solidFill>
                    <a:latin typeface="Arial" panose="020B0604020202020204" pitchFamily="34" charset="0"/>
                    <a:cs typeface="Arial" panose="020B0604020202020204" pitchFamily="34" charset="0"/>
                  </a:rPr>
                  <a:t>ơng sai của x và y</a:t>
                </a:r>
              </a:p>
              <a:p>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𝜎</m:t>
                        </m:r>
                      </m:e>
                      <m:sub>
                        <m:r>
                          <a:rPr lang="en-US" sz="1400" i="1">
                            <a:solidFill>
                              <a:schemeClr val="tx1"/>
                            </a:solidFill>
                            <a:latin typeface="Cambria Math" panose="02040503050406030204" pitchFamily="18" charset="0"/>
                          </a:rPr>
                          <m:t>𝑥</m:t>
                        </m:r>
                      </m:sub>
                    </m:sSub>
                    <m:r>
                      <a:rPr lang="en-US" sz="1400" b="0" i="0" smtClean="0">
                        <a:solidFill>
                          <a:schemeClr val="tx1"/>
                        </a:solidFill>
                        <a:latin typeface="Cambria Math" panose="02040503050406030204" pitchFamily="18" charset="0"/>
                      </a:rPr>
                      <m:t> ,</m:t>
                    </m:r>
                  </m:oMath>
                </a14:m>
                <a:r>
                  <a:rPr lang="en-US" sz="1400"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𝜎</m:t>
                        </m:r>
                      </m:e>
                      <m:sub>
                        <m:r>
                          <a:rPr lang="en-US" sz="1400" i="1">
                            <a:solidFill>
                              <a:schemeClr val="tx1"/>
                            </a:solidFill>
                            <a:latin typeface="Cambria Math" panose="02040503050406030204" pitchFamily="18" charset="0"/>
                          </a:rPr>
                          <m:t>𝑦</m:t>
                        </m:r>
                      </m:sub>
                    </m:sSub>
                    <m:r>
                      <a:rPr lang="en-US" sz="1400" b="0" i="0" smtClean="0">
                        <a:solidFill>
                          <a:schemeClr val="tx1"/>
                        </a:solidFill>
                        <a:latin typeface="Cambria Math" panose="02040503050406030204" pitchFamily="18" charset="0"/>
                      </a:rPr>
                      <m:t> −Độ </m:t>
                    </m:r>
                    <m:r>
                      <m:rPr>
                        <m:sty m:val="p"/>
                      </m:rPr>
                      <a:rPr lang="en-US" sz="1400" b="0" i="0" smtClean="0">
                        <a:solidFill>
                          <a:schemeClr val="tx1"/>
                        </a:solidFill>
                        <a:latin typeface="Cambria Math" panose="02040503050406030204" pitchFamily="18" charset="0"/>
                      </a:rPr>
                      <m:t>l</m:t>
                    </m:r>
                    <m:r>
                      <a:rPr lang="en-US" sz="1400" b="0" i="0" smtClean="0">
                        <a:solidFill>
                          <a:schemeClr val="tx1"/>
                        </a:solidFill>
                        <a:latin typeface="Cambria Math" panose="02040503050406030204" pitchFamily="18" charset="0"/>
                      </a:rPr>
                      <m:t>ệ</m:t>
                    </m:r>
                    <m:r>
                      <m:rPr>
                        <m:sty m:val="p"/>
                      </m:rPr>
                      <a:rPr lang="en-US" sz="1400" b="0" i="0" smtClean="0">
                        <a:solidFill>
                          <a:schemeClr val="tx1"/>
                        </a:solidFill>
                        <a:latin typeface="Cambria Math" panose="02040503050406030204" pitchFamily="18" charset="0"/>
                      </a:rPr>
                      <m:t>ch</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chu</m:t>
                    </m:r>
                    <m:r>
                      <a:rPr lang="en-US" sz="1400" b="0" i="0" smtClean="0">
                        <a:solidFill>
                          <a:schemeClr val="tx1"/>
                        </a:solidFill>
                        <a:latin typeface="Cambria Math" panose="02040503050406030204" pitchFamily="18" charset="0"/>
                      </a:rPr>
                      <m:t>ẩ</m:t>
                    </m:r>
                    <m:r>
                      <m:rPr>
                        <m:sty m:val="p"/>
                      </m:rPr>
                      <a:rPr lang="en-US" sz="1400" b="0" i="0" smtClean="0">
                        <a:solidFill>
                          <a:schemeClr val="tx1"/>
                        </a:solidFill>
                        <a:latin typeface="Cambria Math" panose="02040503050406030204" pitchFamily="18" charset="0"/>
                      </a:rPr>
                      <m:t>n</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c</m:t>
                    </m:r>
                    <m:r>
                      <a:rPr lang="en-US" sz="1400" b="0" i="0" smtClean="0">
                        <a:solidFill>
                          <a:schemeClr val="tx1"/>
                        </a:solidFill>
                        <a:latin typeface="Cambria Math" panose="02040503050406030204" pitchFamily="18" charset="0"/>
                      </a:rPr>
                      <m:t>ủ</m:t>
                    </m:r>
                    <m:r>
                      <m:rPr>
                        <m:sty m:val="p"/>
                      </m:rPr>
                      <a:rPr lang="en-US" sz="1400" b="0" i="0" smtClean="0">
                        <a:solidFill>
                          <a:schemeClr val="tx1"/>
                        </a:solidFill>
                        <a:latin typeface="Cambria Math" panose="02040503050406030204" pitchFamily="18" charset="0"/>
                      </a:rPr>
                      <m:t>a</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x</m:t>
                    </m:r>
                    <m:r>
                      <a:rPr lang="en-US" sz="1400" b="0" i="0" smtClean="0">
                        <a:solidFill>
                          <a:schemeClr val="tx1"/>
                        </a:solidFill>
                        <a:latin typeface="Cambria Math" panose="02040503050406030204" pitchFamily="18" charset="0"/>
                      </a:rPr>
                      <m:t>, </m:t>
                    </m:r>
                    <m:r>
                      <m:rPr>
                        <m:sty m:val="p"/>
                      </m:rPr>
                      <a:rPr lang="en-US" sz="1400" b="0" i="0" smtClean="0">
                        <a:solidFill>
                          <a:schemeClr val="tx1"/>
                        </a:solidFill>
                        <a:latin typeface="Cambria Math" panose="02040503050406030204" pitchFamily="18" charset="0"/>
                      </a:rPr>
                      <m:t>y</m:t>
                    </m:r>
                  </m:oMath>
                </a14:m>
                <a:endParaRPr lang="en-US" sz="1400" dirty="0">
                  <a:solidFill>
                    <a:schemeClr val="tx1"/>
                  </a:solidFill>
                  <a:latin typeface="Arial" panose="020B0604020202020204" pitchFamily="34" charset="0"/>
                  <a:cs typeface="Arial" panose="020B0604020202020204" pitchFamily="34" charset="0"/>
                </a:endParaRPr>
              </a:p>
            </p:txBody>
          </p:sp>
        </mc:Choice>
        <mc:Fallback xmlns="">
          <p:sp>
            <p:nvSpPr>
              <p:cNvPr id="43" name="Rectangle 42">
                <a:extLst>
                  <a:ext uri="{FF2B5EF4-FFF2-40B4-BE49-F238E27FC236}">
                    <a16:creationId xmlns:a16="http://schemas.microsoft.com/office/drawing/2014/main" id="{D7F75030-CE55-4FE6-B0C2-C93E9940E4BC}"/>
                  </a:ext>
                </a:extLst>
              </p:cNvPr>
              <p:cNvSpPr>
                <a:spLocks noRot="1" noChangeAspect="1" noMove="1" noResize="1" noEditPoints="1" noAdjustHandles="1" noChangeArrowheads="1" noChangeShapeType="1" noTextEdit="1"/>
              </p:cNvSpPr>
              <p:nvPr/>
            </p:nvSpPr>
            <p:spPr>
              <a:xfrm>
                <a:off x="5866843" y="4050786"/>
                <a:ext cx="3213739" cy="1634422"/>
              </a:xfrm>
              <a:prstGeom prst="rect">
                <a:avLst/>
              </a:prstGeom>
              <a:blipFill>
                <a:blip r:embed="rId3"/>
                <a:stretch>
                  <a:fillRect l="-377" b="-1476"/>
                </a:stretch>
              </a:blipFill>
              <a:ln>
                <a:solidFill>
                  <a:schemeClr val="tx1"/>
                </a:solidFill>
              </a:ln>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99A6BDAF-3CCA-4E93-ABA7-F7765B5ED83D}"/>
              </a:ext>
            </a:extLst>
          </p:cNvPr>
          <p:cNvGrpSpPr/>
          <p:nvPr/>
        </p:nvGrpSpPr>
        <p:grpSpPr>
          <a:xfrm>
            <a:off x="532416" y="1579374"/>
            <a:ext cx="8016812" cy="2172689"/>
            <a:chOff x="288474" y="532081"/>
            <a:chExt cx="10689082" cy="2896919"/>
          </a:xfrm>
        </p:grpSpPr>
        <p:pic>
          <p:nvPicPr>
            <p:cNvPr id="8" name="Picture 7" descr="A picture containing sitting, large, white, light&#10;&#10;Description automatically generated">
              <a:extLst>
                <a:ext uri="{FF2B5EF4-FFF2-40B4-BE49-F238E27FC236}">
                  <a16:creationId xmlns:a16="http://schemas.microsoft.com/office/drawing/2014/main" id="{2B6D0B58-DE4A-4FD6-988F-18C233CD2441}"/>
                </a:ext>
              </a:extLst>
            </p:cNvPr>
            <p:cNvPicPr>
              <a:picLocks noChangeAspect="1"/>
            </p:cNvPicPr>
            <p:nvPr/>
          </p:nvPicPr>
          <p:blipFill rotWithShape="1">
            <a:blip r:embed="rId4">
              <a:extLst>
                <a:ext uri="{28A0092B-C50C-407E-A947-70E740481C1C}">
                  <a14:useLocalDpi xmlns:a14="http://schemas.microsoft.com/office/drawing/2010/main" val="0"/>
                </a:ext>
              </a:extLst>
            </a:blip>
            <a:srcRect l="8856" t="3933" r="8085" b="52233"/>
            <a:stretch/>
          </p:blipFill>
          <p:spPr>
            <a:xfrm>
              <a:off x="288474" y="532081"/>
              <a:ext cx="10689082" cy="2896919"/>
            </a:xfrm>
            <a:prstGeom prst="rect">
              <a:avLst/>
            </a:prstGeom>
          </p:spPr>
        </p:pic>
        <p:sp>
          <p:nvSpPr>
            <p:cNvPr id="10" name="Rectangle 9">
              <a:extLst>
                <a:ext uri="{FF2B5EF4-FFF2-40B4-BE49-F238E27FC236}">
                  <a16:creationId xmlns:a16="http://schemas.microsoft.com/office/drawing/2014/main" id="{F40C10CA-FC40-4AC5-A67A-8F5A034333E9}"/>
                </a:ext>
              </a:extLst>
            </p:cNvPr>
            <p:cNvSpPr/>
            <p:nvPr/>
          </p:nvSpPr>
          <p:spPr>
            <a:xfrm>
              <a:off x="797193" y="1642369"/>
              <a:ext cx="62144" cy="257453"/>
            </a:xfrm>
            <a:prstGeom prst="rect">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4ACA71D2-6FA5-432D-9114-E6F2A0BF5047}"/>
                </a:ext>
              </a:extLst>
            </p:cNvPr>
            <p:cNvSpPr/>
            <p:nvPr/>
          </p:nvSpPr>
          <p:spPr>
            <a:xfrm>
              <a:off x="9560933" y="1642370"/>
              <a:ext cx="62144" cy="257453"/>
            </a:xfrm>
            <a:prstGeom prst="rect">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DAF682-9C59-41D3-A0C1-7BBFB79577D0}"/>
                    </a:ext>
                  </a:extLst>
                </p:cNvPr>
                <p:cNvSpPr txBox="1"/>
                <p:nvPr/>
              </p:nvSpPr>
              <p:spPr>
                <a:xfrm>
                  <a:off x="797193" y="1795874"/>
                  <a:ext cx="578455" cy="40010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𝒕</m:t>
                            </m:r>
                          </m:e>
                          <m:sub>
                            <m:r>
                              <a:rPr lang="en-US" sz="1350" b="1" i="1">
                                <a:solidFill>
                                  <a:srgbClr val="FF0000"/>
                                </a:solidFill>
                                <a:latin typeface="Cambria Math" panose="02040503050406030204" pitchFamily="18" charset="0"/>
                              </a:rPr>
                              <m:t>𝒔𝒕𝒂𝒓𝒕</m:t>
                            </m:r>
                          </m:sub>
                        </m:sSub>
                      </m:oMath>
                    </m:oMathPara>
                  </a14:m>
                  <a:endParaRPr lang="en-US" sz="1350" b="1" dirty="0" err="1"/>
                </a:p>
              </p:txBody>
            </p:sp>
          </mc:Choice>
          <mc:Fallback xmlns="">
            <p:sp>
              <p:nvSpPr>
                <p:cNvPr id="12" name="TextBox 11">
                  <a:extLst>
                    <a:ext uri="{FF2B5EF4-FFF2-40B4-BE49-F238E27FC236}">
                      <a16:creationId xmlns:a16="http://schemas.microsoft.com/office/drawing/2014/main" id="{85DAF682-9C59-41D3-A0C1-7BBFB79577D0}"/>
                    </a:ext>
                  </a:extLst>
                </p:cNvPr>
                <p:cNvSpPr txBox="1">
                  <a:spLocks noRot="1" noChangeAspect="1" noMove="1" noResize="1" noEditPoints="1" noAdjustHandles="1" noChangeArrowheads="1" noChangeShapeType="1" noTextEdit="1"/>
                </p:cNvSpPr>
                <p:nvPr/>
              </p:nvSpPr>
              <p:spPr>
                <a:xfrm>
                  <a:off x="797193" y="1795874"/>
                  <a:ext cx="578455" cy="400109"/>
                </a:xfrm>
                <a:prstGeom prst="rect">
                  <a:avLst/>
                </a:prstGeom>
                <a:blipFill>
                  <a:blip r:embed="rId5"/>
                  <a:stretch>
                    <a:fillRect r="-1690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E457EDF-39EF-4D2B-A1E6-C13CD013D887}"/>
                    </a:ext>
                  </a:extLst>
                </p:cNvPr>
                <p:cNvSpPr txBox="1"/>
                <p:nvPr/>
              </p:nvSpPr>
              <p:spPr>
                <a:xfrm>
                  <a:off x="9592005" y="1715156"/>
                  <a:ext cx="578455" cy="40010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𝒕</m:t>
                            </m:r>
                          </m:e>
                          <m:sub>
                            <m:r>
                              <a:rPr lang="en-US" sz="1350" b="1" i="1">
                                <a:solidFill>
                                  <a:srgbClr val="FF0000"/>
                                </a:solidFill>
                                <a:latin typeface="Cambria Math" panose="02040503050406030204" pitchFamily="18" charset="0"/>
                              </a:rPr>
                              <m:t>𝒆𝒏𝒅</m:t>
                            </m:r>
                          </m:sub>
                        </m:sSub>
                      </m:oMath>
                    </m:oMathPara>
                  </a14:m>
                  <a:endParaRPr lang="en-US" sz="1350" b="1" dirty="0" err="1"/>
                </a:p>
              </p:txBody>
            </p:sp>
          </mc:Choice>
          <mc:Fallback xmlns="">
            <p:sp>
              <p:nvSpPr>
                <p:cNvPr id="13" name="TextBox 12">
                  <a:extLst>
                    <a:ext uri="{FF2B5EF4-FFF2-40B4-BE49-F238E27FC236}">
                      <a16:creationId xmlns:a16="http://schemas.microsoft.com/office/drawing/2014/main" id="{0E457EDF-39EF-4D2B-A1E6-C13CD013D887}"/>
                    </a:ext>
                  </a:extLst>
                </p:cNvPr>
                <p:cNvSpPr txBox="1">
                  <a:spLocks noRot="1" noChangeAspect="1" noMove="1" noResize="1" noEditPoints="1" noAdjustHandles="1" noChangeArrowheads="1" noChangeShapeType="1" noTextEdit="1"/>
                </p:cNvSpPr>
                <p:nvPr/>
              </p:nvSpPr>
              <p:spPr>
                <a:xfrm>
                  <a:off x="9592005" y="1715156"/>
                  <a:ext cx="578455" cy="400109"/>
                </a:xfrm>
                <a:prstGeom prst="rect">
                  <a:avLst/>
                </a:prstGeom>
                <a:blipFill>
                  <a:blip r:embed="rId6"/>
                  <a:stretch>
                    <a:fillRect/>
                  </a:stretch>
                </a:blipFill>
                <a:ln>
                  <a:noFill/>
                </a:ln>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99A2792C-8A02-49C9-BD2B-5B9984959207}"/>
                </a:ext>
              </a:extLst>
            </p:cNvPr>
            <p:cNvCxnSpPr/>
            <p:nvPr/>
          </p:nvCxnSpPr>
          <p:spPr>
            <a:xfrm>
              <a:off x="1961965" y="1421247"/>
              <a:ext cx="0" cy="11185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07C354-FBF0-4CAE-93AB-84AF165B66F9}"/>
                </a:ext>
              </a:extLst>
            </p:cNvPr>
            <p:cNvCxnSpPr/>
            <p:nvPr/>
          </p:nvCxnSpPr>
          <p:spPr>
            <a:xfrm>
              <a:off x="2558139" y="1419483"/>
              <a:ext cx="0" cy="11185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F1FE79-13A6-44D9-9E1F-C013ED472EBA}"/>
                    </a:ext>
                  </a:extLst>
                </p:cNvPr>
                <p:cNvSpPr txBox="1"/>
                <p:nvPr/>
              </p:nvSpPr>
              <p:spPr>
                <a:xfrm>
                  <a:off x="1655019" y="2385944"/>
                  <a:ext cx="578455" cy="33855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FF0000"/>
                                </a:solidFill>
                                <a:latin typeface="Cambria Math" panose="02040503050406030204" pitchFamily="18" charset="0"/>
                              </a:rPr>
                            </m:ctrlPr>
                          </m:sSubPr>
                          <m:e>
                            <m:r>
                              <a:rPr lang="en-US" sz="1050" b="1" i="1">
                                <a:solidFill>
                                  <a:srgbClr val="FF0000"/>
                                </a:solidFill>
                                <a:latin typeface="Cambria Math" panose="02040503050406030204" pitchFamily="18" charset="0"/>
                              </a:rPr>
                              <m:t>𝒕</m:t>
                            </m:r>
                          </m:e>
                          <m:sub>
                            <m:r>
                              <a:rPr lang="en-US" sz="1050" b="1" i="1">
                                <a:solidFill>
                                  <a:srgbClr val="FF0000"/>
                                </a:solidFill>
                                <a:latin typeface="Cambria Math" panose="02040503050406030204" pitchFamily="18" charset="0"/>
                              </a:rPr>
                              <m:t>𝒔</m:t>
                            </m:r>
                            <m:r>
                              <a:rPr lang="en-US" sz="1050" b="1" i="1">
                                <a:solidFill>
                                  <a:srgbClr val="FF0000"/>
                                </a:solidFill>
                                <a:latin typeface="Cambria Math" panose="02040503050406030204" pitchFamily="18" charset="0"/>
                              </a:rPr>
                              <m:t>−</m:t>
                            </m:r>
                            <m:r>
                              <a:rPr lang="en-US" sz="1050" b="1" i="1">
                                <a:solidFill>
                                  <a:srgbClr val="FF0000"/>
                                </a:solidFill>
                                <a:latin typeface="Cambria Math" panose="02040503050406030204" pitchFamily="18" charset="0"/>
                              </a:rPr>
                              <m:t>𝒐𝒏</m:t>
                            </m:r>
                          </m:sub>
                        </m:sSub>
                      </m:oMath>
                    </m:oMathPara>
                  </a14:m>
                  <a:endParaRPr lang="en-US" sz="1350" b="1" dirty="0" err="1"/>
                </a:p>
              </p:txBody>
            </p:sp>
          </mc:Choice>
          <mc:Fallback xmlns="">
            <p:sp>
              <p:nvSpPr>
                <p:cNvPr id="17" name="TextBox 16">
                  <a:extLst>
                    <a:ext uri="{FF2B5EF4-FFF2-40B4-BE49-F238E27FC236}">
                      <a16:creationId xmlns:a16="http://schemas.microsoft.com/office/drawing/2014/main" id="{8EF1FE79-13A6-44D9-9E1F-C013ED472EBA}"/>
                    </a:ext>
                  </a:extLst>
                </p:cNvPr>
                <p:cNvSpPr txBox="1">
                  <a:spLocks noRot="1" noChangeAspect="1" noMove="1" noResize="1" noEditPoints="1" noAdjustHandles="1" noChangeArrowheads="1" noChangeShapeType="1" noTextEdit="1"/>
                </p:cNvSpPr>
                <p:nvPr/>
              </p:nvSpPr>
              <p:spPr>
                <a:xfrm>
                  <a:off x="1655019" y="2385944"/>
                  <a:ext cx="578455" cy="338555"/>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67B103B-79D6-4215-8430-E5B128891E87}"/>
                    </a:ext>
                  </a:extLst>
                </p:cNvPr>
                <p:cNvSpPr txBox="1"/>
                <p:nvPr/>
              </p:nvSpPr>
              <p:spPr>
                <a:xfrm>
                  <a:off x="2268913" y="2385943"/>
                  <a:ext cx="578455" cy="35890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FF0000"/>
                                </a:solidFill>
                                <a:latin typeface="Cambria Math" panose="02040503050406030204" pitchFamily="18" charset="0"/>
                              </a:rPr>
                            </m:ctrlPr>
                          </m:sSubPr>
                          <m:e>
                            <m:r>
                              <a:rPr lang="en-US" sz="1050" b="1" i="1">
                                <a:solidFill>
                                  <a:srgbClr val="FF0000"/>
                                </a:solidFill>
                                <a:latin typeface="Cambria Math" panose="02040503050406030204" pitchFamily="18" charset="0"/>
                              </a:rPr>
                              <m:t>𝒕</m:t>
                            </m:r>
                          </m:e>
                          <m:sub>
                            <m:r>
                              <a:rPr lang="en-US" sz="1050" b="1" i="1">
                                <a:solidFill>
                                  <a:srgbClr val="FF0000"/>
                                </a:solidFill>
                                <a:latin typeface="Cambria Math" panose="02040503050406030204" pitchFamily="18" charset="0"/>
                              </a:rPr>
                              <m:t>𝒔</m:t>
                            </m:r>
                            <m:r>
                              <a:rPr lang="en-US" sz="1050" b="1" i="1">
                                <a:solidFill>
                                  <a:srgbClr val="FF0000"/>
                                </a:solidFill>
                                <a:latin typeface="Cambria Math" panose="02040503050406030204" pitchFamily="18" charset="0"/>
                              </a:rPr>
                              <m:t>−</m:t>
                            </m:r>
                            <m:r>
                              <a:rPr lang="en-US" sz="1050" b="1" i="1">
                                <a:solidFill>
                                  <a:srgbClr val="FF0000"/>
                                </a:solidFill>
                                <a:latin typeface="Cambria Math" panose="02040503050406030204" pitchFamily="18" charset="0"/>
                              </a:rPr>
                              <m:t>𝒐𝒇𝒇</m:t>
                            </m:r>
                          </m:sub>
                        </m:sSub>
                      </m:oMath>
                    </m:oMathPara>
                  </a14:m>
                  <a:endParaRPr lang="en-US" sz="1350" b="1" dirty="0" err="1"/>
                </a:p>
              </p:txBody>
            </p:sp>
          </mc:Choice>
          <mc:Fallback xmlns="">
            <p:sp>
              <p:nvSpPr>
                <p:cNvPr id="18" name="TextBox 17">
                  <a:extLst>
                    <a:ext uri="{FF2B5EF4-FFF2-40B4-BE49-F238E27FC236}">
                      <a16:creationId xmlns:a16="http://schemas.microsoft.com/office/drawing/2014/main" id="{667B103B-79D6-4215-8430-E5B128891E87}"/>
                    </a:ext>
                  </a:extLst>
                </p:cNvPr>
                <p:cNvSpPr txBox="1">
                  <a:spLocks noRot="1" noChangeAspect="1" noMove="1" noResize="1" noEditPoints="1" noAdjustHandles="1" noChangeArrowheads="1" noChangeShapeType="1" noTextEdit="1"/>
                </p:cNvSpPr>
                <p:nvPr/>
              </p:nvSpPr>
              <p:spPr>
                <a:xfrm>
                  <a:off x="2268913" y="2385943"/>
                  <a:ext cx="578455" cy="358901"/>
                </a:xfrm>
                <a:prstGeom prst="rect">
                  <a:avLst/>
                </a:prstGeom>
                <a:blipFill>
                  <a:blip r:embed="rId8"/>
                  <a:stretch>
                    <a:fillRect r="-9859"/>
                  </a:stretch>
                </a:blipFill>
                <a:ln>
                  <a:noFill/>
                </a:ln>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4C25641F-AF00-4565-A702-9C1EFC0E506F}"/>
                </a:ext>
              </a:extLst>
            </p:cNvPr>
            <p:cNvCxnSpPr>
              <a:cxnSpLocks/>
            </p:cNvCxnSpPr>
            <p:nvPr/>
          </p:nvCxnSpPr>
          <p:spPr>
            <a:xfrm>
              <a:off x="3001536" y="1914272"/>
              <a:ext cx="469634"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9E0876C-BC21-4502-97D9-CABC646D029A}"/>
                </a:ext>
              </a:extLst>
            </p:cNvPr>
            <p:cNvCxnSpPr>
              <a:cxnSpLocks/>
            </p:cNvCxnSpPr>
            <p:nvPr/>
          </p:nvCxnSpPr>
          <p:spPr>
            <a:xfrm>
              <a:off x="5255527" y="1061521"/>
              <a:ext cx="0" cy="171867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DB8F4B3-A23E-43B8-AF3B-9A74EC894DFE}"/>
                    </a:ext>
                  </a:extLst>
                </p:cNvPr>
                <p:cNvSpPr txBox="1"/>
                <p:nvPr/>
              </p:nvSpPr>
              <p:spPr>
                <a:xfrm>
                  <a:off x="3668364" y="604390"/>
                  <a:ext cx="578455" cy="40010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𝒗</m:t>
                            </m:r>
                          </m:e>
                          <m:sub>
                            <m:r>
                              <a:rPr lang="en-US" sz="1350" b="1" i="1">
                                <a:solidFill>
                                  <a:srgbClr val="FF0000"/>
                                </a:solidFill>
                                <a:latin typeface="Cambria Math" panose="02040503050406030204" pitchFamily="18" charset="0"/>
                              </a:rPr>
                              <m:t>𝒔</m:t>
                            </m:r>
                            <m:r>
                              <a:rPr lang="en-US" sz="1350" b="1" i="1">
                                <a:solidFill>
                                  <a:srgbClr val="FF0000"/>
                                </a:solidFill>
                                <a:latin typeface="Cambria Math" panose="02040503050406030204" pitchFamily="18" charset="0"/>
                              </a:rPr>
                              <m:t>−</m:t>
                            </m:r>
                            <m:r>
                              <a:rPr lang="en-US" sz="1350" b="1" i="1">
                                <a:solidFill>
                                  <a:srgbClr val="FF0000"/>
                                </a:solidFill>
                                <a:latin typeface="Cambria Math" panose="02040503050406030204" pitchFamily="18" charset="0"/>
                              </a:rPr>
                              <m:t>𝒎𝒂𝒙</m:t>
                            </m:r>
                          </m:sub>
                        </m:sSub>
                      </m:oMath>
                    </m:oMathPara>
                  </a14:m>
                  <a:endParaRPr lang="en-US" sz="1350" b="1" dirty="0" err="1"/>
                </a:p>
              </p:txBody>
            </p:sp>
          </mc:Choice>
          <mc:Fallback xmlns="">
            <p:sp>
              <p:nvSpPr>
                <p:cNvPr id="27" name="TextBox 26">
                  <a:extLst>
                    <a:ext uri="{FF2B5EF4-FFF2-40B4-BE49-F238E27FC236}">
                      <a16:creationId xmlns:a16="http://schemas.microsoft.com/office/drawing/2014/main" id="{5DB8F4B3-A23E-43B8-AF3B-9A74EC894DFE}"/>
                    </a:ext>
                  </a:extLst>
                </p:cNvPr>
                <p:cNvSpPr txBox="1">
                  <a:spLocks noRot="1" noChangeAspect="1" noMove="1" noResize="1" noEditPoints="1" noAdjustHandles="1" noChangeArrowheads="1" noChangeShapeType="1" noTextEdit="1"/>
                </p:cNvSpPr>
                <p:nvPr/>
              </p:nvSpPr>
              <p:spPr>
                <a:xfrm>
                  <a:off x="3668364" y="604390"/>
                  <a:ext cx="578455" cy="400109"/>
                </a:xfrm>
                <a:prstGeom prst="rect">
                  <a:avLst/>
                </a:prstGeom>
                <a:blipFill>
                  <a:blip r:embed="rId9"/>
                  <a:stretch>
                    <a:fillRect r="-49296"/>
                  </a:stretch>
                </a:blipFill>
                <a:ln>
                  <a:noFill/>
                </a:ln>
              </p:spPr>
              <p:txBody>
                <a:bodyPr/>
                <a:lstStyle/>
                <a:p>
                  <a:r>
                    <a:rPr lang="en-US">
                      <a:noFill/>
                    </a:rPr>
                    <a:t> </a:t>
                  </a:r>
                </a:p>
              </p:txBody>
            </p:sp>
          </mc:Fallback>
        </mc:AlternateContent>
        <p:sp>
          <p:nvSpPr>
            <p:cNvPr id="29" name="Oval 28">
              <a:extLst>
                <a:ext uri="{FF2B5EF4-FFF2-40B4-BE49-F238E27FC236}">
                  <a16:creationId xmlns:a16="http://schemas.microsoft.com/office/drawing/2014/main" id="{1C034390-EC30-4936-ACEF-D72DEA0A6EA4}"/>
                </a:ext>
              </a:extLst>
            </p:cNvPr>
            <p:cNvSpPr/>
            <p:nvPr/>
          </p:nvSpPr>
          <p:spPr>
            <a:xfrm>
              <a:off x="4157422" y="1006713"/>
              <a:ext cx="109963" cy="109963"/>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sp>
          <p:nvSpPr>
            <p:cNvPr id="31" name="Oval 30">
              <a:extLst>
                <a:ext uri="{FF2B5EF4-FFF2-40B4-BE49-F238E27FC236}">
                  <a16:creationId xmlns:a16="http://schemas.microsoft.com/office/drawing/2014/main" id="{445D4555-E49E-4123-983E-340236293331}"/>
                </a:ext>
              </a:extLst>
            </p:cNvPr>
            <p:cNvSpPr/>
            <p:nvPr/>
          </p:nvSpPr>
          <p:spPr>
            <a:xfrm>
              <a:off x="4022276" y="2693721"/>
              <a:ext cx="109963" cy="109963"/>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7BB542F-B1D6-4F20-A797-D258E56F3BA1}"/>
                    </a:ext>
                  </a:extLst>
                </p:cNvPr>
                <p:cNvSpPr txBox="1"/>
                <p:nvPr/>
              </p:nvSpPr>
              <p:spPr>
                <a:xfrm>
                  <a:off x="3687663" y="2619019"/>
                  <a:ext cx="578455" cy="40010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𝒗</m:t>
                            </m:r>
                          </m:e>
                          <m:sub>
                            <m:r>
                              <a:rPr lang="en-US" sz="1350" b="1" i="1">
                                <a:solidFill>
                                  <a:srgbClr val="FF0000"/>
                                </a:solidFill>
                                <a:latin typeface="Cambria Math" panose="02040503050406030204" pitchFamily="18" charset="0"/>
                              </a:rPr>
                              <m:t>𝒔</m:t>
                            </m:r>
                            <m:r>
                              <a:rPr lang="en-US" sz="1350" b="1" i="1">
                                <a:solidFill>
                                  <a:srgbClr val="FF0000"/>
                                </a:solidFill>
                                <a:latin typeface="Cambria Math" panose="02040503050406030204" pitchFamily="18" charset="0"/>
                              </a:rPr>
                              <m:t>−</m:t>
                            </m:r>
                            <m:r>
                              <a:rPr lang="en-US" sz="1350" b="1" i="1">
                                <a:solidFill>
                                  <a:srgbClr val="FF0000"/>
                                </a:solidFill>
                                <a:latin typeface="Cambria Math" panose="02040503050406030204" pitchFamily="18" charset="0"/>
                              </a:rPr>
                              <m:t>𝒎𝒊𝒏</m:t>
                            </m:r>
                          </m:sub>
                        </m:sSub>
                      </m:oMath>
                    </m:oMathPara>
                  </a14:m>
                  <a:endParaRPr lang="en-US" sz="1350" b="1" dirty="0" err="1"/>
                </a:p>
              </p:txBody>
            </p:sp>
          </mc:Choice>
          <mc:Fallback xmlns="">
            <p:sp>
              <p:nvSpPr>
                <p:cNvPr id="32" name="TextBox 31">
                  <a:extLst>
                    <a:ext uri="{FF2B5EF4-FFF2-40B4-BE49-F238E27FC236}">
                      <a16:creationId xmlns:a16="http://schemas.microsoft.com/office/drawing/2014/main" id="{D7BB542F-B1D6-4F20-A797-D258E56F3BA1}"/>
                    </a:ext>
                  </a:extLst>
                </p:cNvPr>
                <p:cNvSpPr txBox="1">
                  <a:spLocks noRot="1" noChangeAspect="1" noMove="1" noResize="1" noEditPoints="1" noAdjustHandles="1" noChangeArrowheads="1" noChangeShapeType="1" noTextEdit="1"/>
                </p:cNvSpPr>
                <p:nvPr/>
              </p:nvSpPr>
              <p:spPr>
                <a:xfrm>
                  <a:off x="3687663" y="2619019"/>
                  <a:ext cx="578455" cy="400109"/>
                </a:xfrm>
                <a:prstGeom prst="rect">
                  <a:avLst/>
                </a:prstGeom>
                <a:blipFill>
                  <a:blip r:embed="rId10"/>
                  <a:stretch>
                    <a:fillRect r="-4507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3AFF3BA-253D-4ECD-B6F9-7A6368770098}"/>
                    </a:ext>
                  </a:extLst>
                </p:cNvPr>
                <p:cNvSpPr txBox="1"/>
                <p:nvPr/>
              </p:nvSpPr>
              <p:spPr>
                <a:xfrm>
                  <a:off x="5318178" y="1795874"/>
                  <a:ext cx="422083"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panose="02040503050406030204" pitchFamily="18" charset="0"/>
                            <a:ea typeface="Cambria Math" panose="02040503050406030204" pitchFamily="18" charset="0"/>
                          </a:rPr>
                          <m:t>∆</m:t>
                        </m:r>
                        <m:sSub>
                          <m:sSubPr>
                            <m:ctrlPr>
                              <a:rPr lang="en-US" sz="1350" b="1" i="1">
                                <a:solidFill>
                                  <a:srgbClr val="FF0000"/>
                                </a:solidFill>
                                <a:latin typeface="Cambria Math" panose="02040503050406030204" pitchFamily="18" charset="0"/>
                                <a:ea typeface="Cambria Math" panose="02040503050406030204" pitchFamily="18" charset="0"/>
                              </a:rPr>
                            </m:ctrlPr>
                          </m:sSubPr>
                          <m:e>
                            <m:r>
                              <a:rPr lang="en-US" sz="1350" b="1" i="1">
                                <a:solidFill>
                                  <a:srgbClr val="FF0000"/>
                                </a:solidFill>
                                <a:latin typeface="Cambria Math" panose="02040503050406030204" pitchFamily="18" charset="0"/>
                                <a:ea typeface="Cambria Math" panose="02040503050406030204" pitchFamily="18" charset="0"/>
                              </a:rPr>
                              <m:t>𝒗</m:t>
                            </m:r>
                          </m:e>
                          <m:sub>
                            <m:r>
                              <a:rPr lang="en-US" sz="1350" b="1" i="1">
                                <a:solidFill>
                                  <a:srgbClr val="FF0000"/>
                                </a:solidFill>
                                <a:latin typeface="Cambria Math" panose="02040503050406030204" pitchFamily="18" charset="0"/>
                                <a:ea typeface="Cambria Math" panose="02040503050406030204" pitchFamily="18" charset="0"/>
                              </a:rPr>
                              <m:t>𝒔</m:t>
                            </m:r>
                          </m:sub>
                        </m:sSub>
                      </m:oMath>
                    </m:oMathPara>
                  </a14:m>
                  <a:endParaRPr lang="en-US" sz="1350" b="1" dirty="0" err="1">
                    <a:solidFill>
                      <a:srgbClr val="FF0000"/>
                    </a:solidFill>
                  </a:endParaRPr>
                </a:p>
              </p:txBody>
            </p:sp>
          </mc:Choice>
          <mc:Fallback xmlns="">
            <p:sp>
              <p:nvSpPr>
                <p:cNvPr id="34" name="TextBox 33">
                  <a:extLst>
                    <a:ext uri="{FF2B5EF4-FFF2-40B4-BE49-F238E27FC236}">
                      <a16:creationId xmlns:a16="http://schemas.microsoft.com/office/drawing/2014/main" id="{D3AFF3BA-253D-4ECD-B6F9-7A6368770098}"/>
                    </a:ext>
                  </a:extLst>
                </p:cNvPr>
                <p:cNvSpPr txBox="1">
                  <a:spLocks noRot="1" noChangeAspect="1" noMove="1" noResize="1" noEditPoints="1" noAdjustHandles="1" noChangeArrowheads="1" noChangeShapeType="1" noTextEdit="1"/>
                </p:cNvSpPr>
                <p:nvPr/>
              </p:nvSpPr>
              <p:spPr>
                <a:xfrm>
                  <a:off x="5318178" y="1795874"/>
                  <a:ext cx="422083" cy="276999"/>
                </a:xfrm>
                <a:prstGeom prst="rect">
                  <a:avLst/>
                </a:prstGeom>
                <a:blipFill>
                  <a:blip r:embed="rId11"/>
                  <a:stretch>
                    <a:fillRect l="-13462" r="-1923" b="-8824"/>
                  </a:stretch>
                </a:blipFill>
                <a:ln>
                  <a:noFill/>
                </a:ln>
              </p:spPr>
              <p:txBody>
                <a:bodyPr/>
                <a:lstStyle/>
                <a:p>
                  <a:r>
                    <a:rPr lang="en-US">
                      <a:noFill/>
                    </a:rPr>
                    <a:t> </a:t>
                  </a:r>
                </a:p>
              </p:txBody>
            </p:sp>
          </mc:Fallback>
        </mc:AlternateContent>
        <p:sp>
          <p:nvSpPr>
            <p:cNvPr id="35" name="Oval 34">
              <a:extLst>
                <a:ext uri="{FF2B5EF4-FFF2-40B4-BE49-F238E27FC236}">
                  <a16:creationId xmlns:a16="http://schemas.microsoft.com/office/drawing/2014/main" id="{E7358AAD-7D12-45ED-8DBE-2C12A832C454}"/>
                </a:ext>
              </a:extLst>
            </p:cNvPr>
            <p:cNvSpPr/>
            <p:nvPr/>
          </p:nvSpPr>
          <p:spPr>
            <a:xfrm>
              <a:off x="2946917" y="1598230"/>
              <a:ext cx="70774" cy="70774"/>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p:sp>
          <p:nvSpPr>
            <p:cNvPr id="36" name="Oval 35">
              <a:extLst>
                <a:ext uri="{FF2B5EF4-FFF2-40B4-BE49-F238E27FC236}">
                  <a16:creationId xmlns:a16="http://schemas.microsoft.com/office/drawing/2014/main" id="{3015527E-FC01-4D7F-8ADF-C1CCBB61ED5B}"/>
                </a:ext>
              </a:extLst>
            </p:cNvPr>
            <p:cNvSpPr/>
            <p:nvPr/>
          </p:nvSpPr>
          <p:spPr>
            <a:xfrm>
              <a:off x="2939515" y="1883799"/>
              <a:ext cx="70774" cy="70774"/>
            </a:xfrm>
            <a:prstGeom prst="ellipse">
              <a:avLst/>
            </a:prstGeom>
            <a:solidFill>
              <a:srgbClr val="FF00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CAC36A-FD0E-4688-9913-7D2DE946DE51}"/>
                    </a:ext>
                  </a:extLst>
                </p:cNvPr>
                <p:cNvSpPr txBox="1"/>
                <p:nvPr/>
              </p:nvSpPr>
              <p:spPr>
                <a:xfrm>
                  <a:off x="2666037" y="1853048"/>
                  <a:ext cx="578455" cy="33855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FF0000"/>
                                </a:solidFill>
                                <a:latin typeface="Cambria Math" panose="02040503050406030204" pitchFamily="18" charset="0"/>
                              </a:rPr>
                            </m:ctrlPr>
                          </m:sSubPr>
                          <m:e>
                            <m:r>
                              <a:rPr lang="en-US" sz="1050" b="1" i="1">
                                <a:solidFill>
                                  <a:srgbClr val="FF0000"/>
                                </a:solidFill>
                                <a:latin typeface="Cambria Math" panose="02040503050406030204" pitchFamily="18" charset="0"/>
                              </a:rPr>
                              <m:t>𝒗</m:t>
                            </m:r>
                          </m:e>
                          <m:sub>
                            <m:r>
                              <a:rPr lang="en-US" sz="1050" b="1" i="1">
                                <a:solidFill>
                                  <a:srgbClr val="FF0000"/>
                                </a:solidFill>
                                <a:latin typeface="Cambria Math" panose="02040503050406030204" pitchFamily="18" charset="0"/>
                              </a:rPr>
                              <m:t>𝒏</m:t>
                            </m:r>
                            <m:r>
                              <a:rPr lang="en-US" sz="1050" b="1" i="1">
                                <a:solidFill>
                                  <a:srgbClr val="FF0000"/>
                                </a:solidFill>
                                <a:latin typeface="Cambria Math" panose="02040503050406030204" pitchFamily="18" charset="0"/>
                              </a:rPr>
                              <m:t>−</m:t>
                            </m:r>
                            <m:r>
                              <a:rPr lang="en-US" sz="1050" b="1" i="1">
                                <a:solidFill>
                                  <a:srgbClr val="FF0000"/>
                                </a:solidFill>
                                <a:latin typeface="Cambria Math" panose="02040503050406030204" pitchFamily="18" charset="0"/>
                              </a:rPr>
                              <m:t>𝒎𝒊𝒏</m:t>
                            </m:r>
                          </m:sub>
                        </m:sSub>
                      </m:oMath>
                    </m:oMathPara>
                  </a14:m>
                  <a:endParaRPr lang="en-US" sz="1050" b="1" dirty="0" err="1"/>
                </a:p>
              </p:txBody>
            </p:sp>
          </mc:Choice>
          <mc:Fallback xmlns="">
            <p:sp>
              <p:nvSpPr>
                <p:cNvPr id="37" name="TextBox 36">
                  <a:extLst>
                    <a:ext uri="{FF2B5EF4-FFF2-40B4-BE49-F238E27FC236}">
                      <a16:creationId xmlns:a16="http://schemas.microsoft.com/office/drawing/2014/main" id="{17CAC36A-FD0E-4688-9913-7D2DE946DE51}"/>
                    </a:ext>
                  </a:extLst>
                </p:cNvPr>
                <p:cNvSpPr txBox="1">
                  <a:spLocks noRot="1" noChangeAspect="1" noMove="1" noResize="1" noEditPoints="1" noAdjustHandles="1" noChangeArrowheads="1" noChangeShapeType="1" noTextEdit="1"/>
                </p:cNvSpPr>
                <p:nvPr/>
              </p:nvSpPr>
              <p:spPr>
                <a:xfrm>
                  <a:off x="2666037" y="1853048"/>
                  <a:ext cx="578455" cy="338555"/>
                </a:xfrm>
                <a:prstGeom prst="rect">
                  <a:avLst/>
                </a:prstGeom>
                <a:blipFill>
                  <a:blip r:embed="rId12"/>
                  <a:stretch>
                    <a:fillRect r="-2253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CE6D863-874A-4DDE-9C64-2273E183C411}"/>
                    </a:ext>
                  </a:extLst>
                </p:cNvPr>
                <p:cNvSpPr txBox="1"/>
                <p:nvPr/>
              </p:nvSpPr>
              <p:spPr>
                <a:xfrm>
                  <a:off x="2640329" y="1315022"/>
                  <a:ext cx="578455" cy="33855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50" b="1" i="1">
                                <a:solidFill>
                                  <a:srgbClr val="FF0000"/>
                                </a:solidFill>
                                <a:latin typeface="Cambria Math" panose="02040503050406030204" pitchFamily="18" charset="0"/>
                              </a:rPr>
                            </m:ctrlPr>
                          </m:sSubPr>
                          <m:e>
                            <m:r>
                              <a:rPr lang="en-US" sz="1050" b="1" i="1">
                                <a:solidFill>
                                  <a:srgbClr val="FF0000"/>
                                </a:solidFill>
                                <a:latin typeface="Cambria Math" panose="02040503050406030204" pitchFamily="18" charset="0"/>
                              </a:rPr>
                              <m:t>𝒗</m:t>
                            </m:r>
                          </m:e>
                          <m:sub>
                            <m:r>
                              <a:rPr lang="en-US" sz="1050" b="1" i="1">
                                <a:solidFill>
                                  <a:srgbClr val="FF0000"/>
                                </a:solidFill>
                                <a:latin typeface="Cambria Math" panose="02040503050406030204" pitchFamily="18" charset="0"/>
                              </a:rPr>
                              <m:t>𝒏</m:t>
                            </m:r>
                            <m:r>
                              <a:rPr lang="en-US" sz="1050" b="1" i="1">
                                <a:solidFill>
                                  <a:srgbClr val="FF0000"/>
                                </a:solidFill>
                                <a:latin typeface="Cambria Math" panose="02040503050406030204" pitchFamily="18" charset="0"/>
                              </a:rPr>
                              <m:t>−</m:t>
                            </m:r>
                            <m:r>
                              <a:rPr lang="en-US" sz="1050" b="1" i="1">
                                <a:solidFill>
                                  <a:srgbClr val="FF0000"/>
                                </a:solidFill>
                                <a:latin typeface="Cambria Math" panose="02040503050406030204" pitchFamily="18" charset="0"/>
                              </a:rPr>
                              <m:t>𝒎𝒂𝒙</m:t>
                            </m:r>
                          </m:sub>
                        </m:sSub>
                      </m:oMath>
                    </m:oMathPara>
                  </a14:m>
                  <a:endParaRPr lang="en-US" sz="1050" b="1" dirty="0" err="1"/>
                </a:p>
              </p:txBody>
            </p:sp>
          </mc:Choice>
          <mc:Fallback xmlns="">
            <p:sp>
              <p:nvSpPr>
                <p:cNvPr id="38" name="TextBox 37">
                  <a:extLst>
                    <a:ext uri="{FF2B5EF4-FFF2-40B4-BE49-F238E27FC236}">
                      <a16:creationId xmlns:a16="http://schemas.microsoft.com/office/drawing/2014/main" id="{ECE6D863-874A-4DDE-9C64-2273E183C411}"/>
                    </a:ext>
                  </a:extLst>
                </p:cNvPr>
                <p:cNvSpPr txBox="1">
                  <a:spLocks noRot="1" noChangeAspect="1" noMove="1" noResize="1" noEditPoints="1" noAdjustHandles="1" noChangeArrowheads="1" noChangeShapeType="1" noTextEdit="1"/>
                </p:cNvSpPr>
                <p:nvPr/>
              </p:nvSpPr>
              <p:spPr>
                <a:xfrm>
                  <a:off x="2640329" y="1315022"/>
                  <a:ext cx="578455" cy="338555"/>
                </a:xfrm>
                <a:prstGeom prst="rect">
                  <a:avLst/>
                </a:prstGeom>
                <a:blipFill>
                  <a:blip r:embed="rId13"/>
                  <a:stretch>
                    <a:fillRect r="-23944"/>
                  </a:stretch>
                </a:blipFill>
                <a:ln>
                  <a:noFill/>
                </a:ln>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872C4023-D0F9-4D45-9EE6-AD700F947DB6}"/>
                </a:ext>
              </a:extLst>
            </p:cNvPr>
            <p:cNvCxnSpPr>
              <a:cxnSpLocks/>
            </p:cNvCxnSpPr>
            <p:nvPr/>
          </p:nvCxnSpPr>
          <p:spPr>
            <a:xfrm flipV="1">
              <a:off x="4082166" y="2744844"/>
              <a:ext cx="1173361" cy="3859"/>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7D8BAD-DE1B-499D-AE22-AEF69236B1ED}"/>
                </a:ext>
              </a:extLst>
            </p:cNvPr>
            <p:cNvCxnSpPr>
              <a:cxnSpLocks/>
            </p:cNvCxnSpPr>
            <p:nvPr/>
          </p:nvCxnSpPr>
          <p:spPr>
            <a:xfrm>
              <a:off x="3009674" y="1631666"/>
              <a:ext cx="469634"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DC9DE40-C5B7-4F9E-82FA-C1E06EEA58B6}"/>
                </a:ext>
              </a:extLst>
            </p:cNvPr>
            <p:cNvCxnSpPr/>
            <p:nvPr/>
          </p:nvCxnSpPr>
          <p:spPr>
            <a:xfrm>
              <a:off x="3471170" y="1622799"/>
              <a:ext cx="0" cy="291473"/>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EB2FD10-7A79-4068-AE8B-8F8BE3BF6BD0}"/>
                    </a:ext>
                  </a:extLst>
                </p:cNvPr>
                <p:cNvSpPr txBox="1"/>
                <p:nvPr/>
              </p:nvSpPr>
              <p:spPr>
                <a:xfrm>
                  <a:off x="3509587" y="1737570"/>
                  <a:ext cx="445592"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panose="02040503050406030204" pitchFamily="18" charset="0"/>
                            <a:ea typeface="Cambria Math" panose="02040503050406030204" pitchFamily="18" charset="0"/>
                          </a:rPr>
                          <m:t>∆</m:t>
                        </m:r>
                        <m:sSub>
                          <m:sSubPr>
                            <m:ctrlPr>
                              <a:rPr lang="en-US" sz="1350" b="1" i="1">
                                <a:solidFill>
                                  <a:srgbClr val="FF0000"/>
                                </a:solidFill>
                                <a:latin typeface="Cambria Math" panose="02040503050406030204" pitchFamily="18" charset="0"/>
                                <a:ea typeface="Cambria Math" panose="02040503050406030204" pitchFamily="18" charset="0"/>
                              </a:rPr>
                            </m:ctrlPr>
                          </m:sSubPr>
                          <m:e>
                            <m:r>
                              <a:rPr lang="en-US" sz="1350" b="1" i="1">
                                <a:solidFill>
                                  <a:srgbClr val="FF0000"/>
                                </a:solidFill>
                                <a:latin typeface="Cambria Math" panose="02040503050406030204" pitchFamily="18" charset="0"/>
                                <a:ea typeface="Cambria Math" panose="02040503050406030204" pitchFamily="18" charset="0"/>
                              </a:rPr>
                              <m:t>𝒗</m:t>
                            </m:r>
                          </m:e>
                          <m:sub>
                            <m:r>
                              <a:rPr lang="en-US" sz="1350" b="1" i="1">
                                <a:solidFill>
                                  <a:srgbClr val="FF0000"/>
                                </a:solidFill>
                                <a:latin typeface="Cambria Math" panose="02040503050406030204" pitchFamily="18" charset="0"/>
                                <a:ea typeface="Cambria Math" panose="02040503050406030204" pitchFamily="18" charset="0"/>
                              </a:rPr>
                              <m:t>𝒏</m:t>
                            </m:r>
                          </m:sub>
                        </m:sSub>
                      </m:oMath>
                    </m:oMathPara>
                  </a14:m>
                  <a:endParaRPr lang="en-US" sz="1350" b="1" dirty="0" err="1">
                    <a:solidFill>
                      <a:srgbClr val="FF0000"/>
                    </a:solidFill>
                  </a:endParaRPr>
                </a:p>
              </p:txBody>
            </p:sp>
          </mc:Choice>
          <mc:Fallback xmlns="">
            <p:sp>
              <p:nvSpPr>
                <p:cNvPr id="59" name="TextBox 58">
                  <a:extLst>
                    <a:ext uri="{FF2B5EF4-FFF2-40B4-BE49-F238E27FC236}">
                      <a16:creationId xmlns:a16="http://schemas.microsoft.com/office/drawing/2014/main" id="{4EB2FD10-7A79-4068-AE8B-8F8BE3BF6BD0}"/>
                    </a:ext>
                  </a:extLst>
                </p:cNvPr>
                <p:cNvSpPr txBox="1">
                  <a:spLocks noRot="1" noChangeAspect="1" noMove="1" noResize="1" noEditPoints="1" noAdjustHandles="1" noChangeArrowheads="1" noChangeShapeType="1" noTextEdit="1"/>
                </p:cNvSpPr>
                <p:nvPr/>
              </p:nvSpPr>
              <p:spPr>
                <a:xfrm>
                  <a:off x="3509587" y="1737570"/>
                  <a:ext cx="445592" cy="276999"/>
                </a:xfrm>
                <a:prstGeom prst="rect">
                  <a:avLst/>
                </a:prstGeom>
                <a:blipFill>
                  <a:blip r:embed="rId14"/>
                  <a:stretch>
                    <a:fillRect l="-12963" r="-1852" b="-11765"/>
                  </a:stretch>
                </a:blipFill>
                <a:ln>
                  <a:noFill/>
                </a:ln>
              </p:spPr>
              <p:txBody>
                <a:bodyPr/>
                <a:lstStyle/>
                <a:p>
                  <a:r>
                    <a:rPr lang="en-US">
                      <a:noFill/>
                    </a:rPr>
                    <a:t> </a:t>
                  </a:r>
                </a:p>
              </p:txBody>
            </p:sp>
          </mc:Fallback>
        </mc:AlternateContent>
      </p:grpSp>
      <p:cxnSp>
        <p:nvCxnSpPr>
          <p:cNvPr id="9" name="Đường nối Thẳng 8">
            <a:extLst>
              <a:ext uri="{FF2B5EF4-FFF2-40B4-BE49-F238E27FC236}">
                <a16:creationId xmlns:a16="http://schemas.microsoft.com/office/drawing/2014/main" id="{AF5E7B9B-041E-4356-A9EF-7C68EA43ACFE}"/>
              </a:ext>
            </a:extLst>
          </p:cNvPr>
          <p:cNvCxnSpPr>
            <a:cxnSpLocks/>
          </p:cNvCxnSpPr>
          <p:nvPr/>
        </p:nvCxnSpPr>
        <p:spPr>
          <a:xfrm>
            <a:off x="3504521" y="1976454"/>
            <a:ext cx="75318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5" name="Tiêu đề 1">
            <a:extLst>
              <a:ext uri="{FF2B5EF4-FFF2-40B4-BE49-F238E27FC236}">
                <a16:creationId xmlns:a16="http://schemas.microsoft.com/office/drawing/2014/main" id="{632408E1-C734-498A-9B85-3A89839B6B99}"/>
              </a:ext>
            </a:extLst>
          </p:cNvPr>
          <p:cNvSpPr txBox="1">
            <a:spLocks/>
          </p:cNvSpPr>
          <p:nvPr/>
        </p:nvSpPr>
        <p:spPr>
          <a:xfrm>
            <a:off x="488950" y="-87315"/>
            <a:ext cx="80264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a:lstStyle>
          <a:p>
            <a:r>
              <a:rPr lang="en-US">
                <a:latin typeface="Arial" panose="020B0604020202020204" pitchFamily="34" charset="0"/>
                <a:cs typeface="Arial" panose="020B0604020202020204" pitchFamily="34" charset="0"/>
              </a:rPr>
              <a:t>Kết quả thí nghiệm</a:t>
            </a:r>
          </a:p>
        </p:txBody>
      </p:sp>
      <p:sp>
        <p:nvSpPr>
          <p:cNvPr id="30" name="Hộp Văn bản 29">
            <a:extLst>
              <a:ext uri="{FF2B5EF4-FFF2-40B4-BE49-F238E27FC236}">
                <a16:creationId xmlns:a16="http://schemas.microsoft.com/office/drawing/2014/main" id="{022BB144-AA9A-4892-94CF-90138EAF7F69}"/>
              </a:ext>
            </a:extLst>
          </p:cNvPr>
          <p:cNvSpPr txBox="1"/>
          <p:nvPr/>
        </p:nvSpPr>
        <p:spPr>
          <a:xfrm>
            <a:off x="2903595" y="1113958"/>
            <a:ext cx="2775119"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Tính toán trên Matlab</a:t>
            </a:r>
          </a:p>
        </p:txBody>
      </p:sp>
      <mc:AlternateContent xmlns:mc="http://schemas.openxmlformats.org/markup-compatibility/2006" xmlns:a14="http://schemas.microsoft.com/office/drawing/2010/main">
        <mc:Choice Requires="a14">
          <p:sp>
            <p:nvSpPr>
              <p:cNvPr id="33" name="Hình chữ nhật 32">
                <a:extLst>
                  <a:ext uri="{FF2B5EF4-FFF2-40B4-BE49-F238E27FC236}">
                    <a16:creationId xmlns:a16="http://schemas.microsoft.com/office/drawing/2014/main" id="{FB5EB613-98AF-4919-BF4D-004FB4B4CC8A}"/>
                  </a:ext>
                </a:extLst>
              </p:cNvPr>
              <p:cNvSpPr/>
              <p:nvPr/>
            </p:nvSpPr>
            <p:spPr>
              <a:xfrm>
                <a:off x="332898" y="5036348"/>
                <a:ext cx="320151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r>
                            <a:rPr lang="en-US" i="1">
                              <a:latin typeface="Cambria Math" panose="02040503050406030204" pitchFamily="18" charset="0"/>
                            </a:rPr>
                            <m:t>𝑆𝑁𝑅</m:t>
                          </m:r>
                          <m:r>
                            <a:rPr lang="en-US" i="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𝑑𝐵</m:t>
                              </m:r>
                            </m:e>
                          </m:d>
                          <m:r>
                            <a:rPr lang="en-US" i="0">
                              <a:latin typeface="Cambria Math" panose="02040503050406030204" pitchFamily="18" charset="0"/>
                            </a:rPr>
                            <m:t>=10</m:t>
                          </m:r>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0">
                                  <a:latin typeface="Cambria Math" panose="02040503050406030204" pitchFamily="18" charset="0"/>
                                </a:rPr>
                                <m:t>10</m:t>
                              </m:r>
                            </m:sub>
                          </m:sSub>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𝑠𝑖𝑔𝑛𝑎𝑙</m:t>
                                  </m:r>
                                </m:sub>
                              </m:sSub>
                            </m:num>
                            <m:den>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𝑛𝑜𝑖𝑠𝑒</m:t>
                                  </m:r>
                                </m:sub>
                              </m:sSub>
                            </m:den>
                          </m:f>
                        </m:e>
                      </m:d>
                    </m:oMath>
                  </m:oMathPara>
                </a14:m>
                <a:endParaRPr lang="en-US">
                  <a:latin typeface="Arial" panose="020B0604020202020204" pitchFamily="34" charset="0"/>
                  <a:cs typeface="Arial" panose="020B0604020202020204" pitchFamily="34" charset="0"/>
                </a:endParaRPr>
              </a:p>
            </p:txBody>
          </p:sp>
        </mc:Choice>
        <mc:Fallback xmlns="">
          <p:sp>
            <p:nvSpPr>
              <p:cNvPr id="33" name="Hình chữ nhật 32">
                <a:extLst>
                  <a:ext uri="{FF2B5EF4-FFF2-40B4-BE49-F238E27FC236}">
                    <a16:creationId xmlns:a16="http://schemas.microsoft.com/office/drawing/2014/main" id="{FB5EB613-98AF-4919-BF4D-004FB4B4CC8A}"/>
                  </a:ext>
                </a:extLst>
              </p:cNvPr>
              <p:cNvSpPr>
                <a:spLocks noRot="1" noChangeAspect="1" noMove="1" noResize="1" noEditPoints="1" noAdjustHandles="1" noChangeArrowheads="1" noChangeShapeType="1" noTextEdit="1"/>
              </p:cNvSpPr>
              <p:nvPr/>
            </p:nvSpPr>
            <p:spPr>
              <a:xfrm>
                <a:off x="332898" y="5036348"/>
                <a:ext cx="3201517" cy="71468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Hộp Văn bản 38">
                <a:extLst>
                  <a:ext uri="{FF2B5EF4-FFF2-40B4-BE49-F238E27FC236}">
                    <a16:creationId xmlns:a16="http://schemas.microsoft.com/office/drawing/2014/main" id="{C4A412AF-52AD-46C1-A43A-830A1FBD1741}"/>
                  </a:ext>
                </a:extLst>
              </p:cNvPr>
              <p:cNvSpPr txBox="1"/>
              <p:nvPr/>
            </p:nvSpPr>
            <p:spPr>
              <a:xfrm>
                <a:off x="332898" y="3940698"/>
                <a:ext cx="531408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Biên độ tín hiệu EMG: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𝒗</m:t>
                        </m:r>
                      </m:e>
                      <m:sub>
                        <m:r>
                          <a:rPr lang="en-US" b="1" i="1">
                            <a:solidFill>
                              <a:schemeClr val="tx1"/>
                            </a:solidFill>
                            <a:latin typeface="Cambria Math" panose="02040503050406030204" pitchFamily="18" charset="0"/>
                            <a:ea typeface="Cambria Math" panose="02040503050406030204" pitchFamily="18" charset="0"/>
                          </a:rPr>
                          <m:t>𝒔</m:t>
                        </m:r>
                      </m:sub>
                    </m:sSub>
                  </m:oMath>
                </a14:m>
                <a:r>
                  <a:rPr lang="en-US" b="1" dirty="0">
                    <a:solidFill>
                      <a:srgbClr val="FF0000"/>
                    </a:solidFill>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𝒗</m:t>
                        </m:r>
                      </m:e>
                      <m:sub>
                        <m:r>
                          <a:rPr lang="en-US" b="1" i="1">
                            <a:solidFill>
                              <a:schemeClr val="tx1"/>
                            </a:solidFill>
                            <a:latin typeface="Cambria Math" panose="02040503050406030204" pitchFamily="18" charset="0"/>
                          </a:rPr>
                          <m:t>𝒔</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𝒎𝒂𝒙</m:t>
                        </m:r>
                      </m:sub>
                    </m:sSub>
                  </m:oMath>
                </a14:m>
                <a:r>
                  <a:rPr lang="en-US" b="1" dirty="0">
                    <a:solidFill>
                      <a:schemeClr val="tx1"/>
                    </a:solidFill>
                    <a:latin typeface="Arial" panose="020B0604020202020204" pitchFamily="34" charset="0"/>
                    <a:cs typeface="Arial" panose="020B0604020202020204" pitchFamily="34" charset="0"/>
                  </a:rPr>
                  <a:t> - </a:t>
                </a:r>
                <a14:m>
                  <m:oMath xmlns:m="http://schemas.openxmlformats.org/officeDocument/2006/math">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𝒗</m:t>
                        </m:r>
                      </m:e>
                      <m:sub>
                        <m:r>
                          <a:rPr lang="en-US" b="1" i="1">
                            <a:solidFill>
                              <a:schemeClr val="tx1"/>
                            </a:solidFill>
                            <a:latin typeface="Cambria Math" panose="02040503050406030204" pitchFamily="18" charset="0"/>
                          </a:rPr>
                          <m:t>𝒔</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𝒎𝒊𝒏</m:t>
                        </m:r>
                      </m:sub>
                    </m:sSub>
                  </m:oMath>
                </a14:m>
                <a:r>
                  <a:rPr lang="en-US" b="1"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(mV)</a:t>
                </a:r>
                <a:endParaRPr lang="en-US" dirty="0" err="1">
                  <a:latin typeface="Arial" panose="020B0604020202020204" pitchFamily="34" charset="0"/>
                  <a:cs typeface="Arial" panose="020B0604020202020204" pitchFamily="34" charset="0"/>
                </a:endParaRPr>
              </a:p>
            </p:txBody>
          </p:sp>
        </mc:Choice>
        <mc:Fallback xmlns="">
          <p:sp>
            <p:nvSpPr>
              <p:cNvPr id="39" name="Hộp Văn bản 38">
                <a:extLst>
                  <a:ext uri="{FF2B5EF4-FFF2-40B4-BE49-F238E27FC236}">
                    <a16:creationId xmlns:a16="http://schemas.microsoft.com/office/drawing/2014/main" id="{C4A412AF-52AD-46C1-A43A-830A1FBD1741}"/>
                  </a:ext>
                </a:extLst>
              </p:cNvPr>
              <p:cNvSpPr txBox="1">
                <a:spLocks noRot="1" noChangeAspect="1" noMove="1" noResize="1" noEditPoints="1" noAdjustHandles="1" noChangeArrowheads="1" noChangeShapeType="1" noTextEdit="1"/>
              </p:cNvSpPr>
              <p:nvPr/>
            </p:nvSpPr>
            <p:spPr>
              <a:xfrm>
                <a:off x="332898" y="3940698"/>
                <a:ext cx="5314083" cy="369332"/>
              </a:xfrm>
              <a:prstGeom prst="rect">
                <a:avLst/>
              </a:prstGeom>
              <a:blipFill>
                <a:blip r:embed="rId16"/>
                <a:stretch>
                  <a:fillRect l="-1033" t="-8197" r="-23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Hộp Văn bản 56">
                <a:extLst>
                  <a:ext uri="{FF2B5EF4-FFF2-40B4-BE49-F238E27FC236}">
                    <a16:creationId xmlns:a16="http://schemas.microsoft.com/office/drawing/2014/main" id="{CD61577D-D50F-4AA9-8C54-7EFA19F944C1}"/>
                  </a:ext>
                </a:extLst>
              </p:cNvPr>
              <p:cNvSpPr txBox="1"/>
              <p:nvPr/>
            </p:nvSpPr>
            <p:spPr>
              <a:xfrm>
                <a:off x="332898" y="4498665"/>
                <a:ext cx="4462888"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Biên độ nhiễu</a:t>
                </a:r>
                <a:r>
                  <a:rPr lang="en-US"/>
                  <a:t>: </a:t>
                </a:r>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m:t>
                    </m:r>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𝒗</m:t>
                        </m:r>
                      </m:e>
                      <m:sub>
                        <m:r>
                          <a:rPr lang="en-US" b="1" i="1" smtClean="0">
                            <a:solidFill>
                              <a:schemeClr val="tx1"/>
                            </a:solidFill>
                            <a:latin typeface="Cambria Math" panose="02040503050406030204" pitchFamily="18" charset="0"/>
                            <a:ea typeface="Cambria Math" panose="02040503050406030204" pitchFamily="18" charset="0"/>
                          </a:rPr>
                          <m:t>𝒏</m:t>
                        </m:r>
                      </m:sub>
                    </m:sSub>
                  </m:oMath>
                </a14:m>
                <a:r>
                  <a:rPr lang="en-US" b="1" dirty="0">
                    <a:solidFill>
                      <a:srgbClr val="FF0000"/>
                    </a:solidFill>
                  </a:rPr>
                  <a:t> </a:t>
                </a:r>
                <a:r>
                  <a:rPr lang="en-US" b="1" dirty="0"/>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𝒏</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𝒎𝒂𝒙</m:t>
                        </m:r>
                      </m:sub>
                    </m:sSub>
                  </m:oMath>
                </a14:m>
                <a:r>
                  <a:rPr lang="en-US" b="1" dirty="0">
                    <a:solidFill>
                      <a:schemeClr val="tx1"/>
                    </a:solidFill>
                  </a:rPr>
                  <a:t> - </a:t>
                </a:r>
                <a14:m>
                  <m:oMath xmlns:m="http://schemas.openxmlformats.org/officeDocument/2006/math">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𝒏</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𝒎𝒊𝒏</m:t>
                        </m:r>
                      </m:sub>
                    </m:sSub>
                  </m:oMath>
                </a14:m>
                <a:r>
                  <a:rPr lang="en-US" b="1" dirty="0"/>
                  <a:t> </a:t>
                </a:r>
                <a:r>
                  <a:rPr lang="en-US"/>
                  <a:t>(</a:t>
                </a:r>
                <a:r>
                  <a:rPr lang="en-US">
                    <a:latin typeface="Arial" panose="020B0604020202020204" pitchFamily="34" charset="0"/>
                    <a:cs typeface="Arial" panose="020B0604020202020204" pitchFamily="34" charset="0"/>
                  </a:rPr>
                  <a:t>mV</a:t>
                </a:r>
                <a:r>
                  <a:rPr lang="en-US"/>
                  <a:t>)</a:t>
                </a:r>
                <a:endParaRPr lang="en-US" dirty="0" err="1"/>
              </a:p>
            </p:txBody>
          </p:sp>
        </mc:Choice>
        <mc:Fallback xmlns="">
          <p:sp>
            <p:nvSpPr>
              <p:cNvPr id="57" name="Hộp Văn bản 56">
                <a:extLst>
                  <a:ext uri="{FF2B5EF4-FFF2-40B4-BE49-F238E27FC236}">
                    <a16:creationId xmlns:a16="http://schemas.microsoft.com/office/drawing/2014/main" id="{CD61577D-D50F-4AA9-8C54-7EFA19F944C1}"/>
                  </a:ext>
                </a:extLst>
              </p:cNvPr>
              <p:cNvSpPr txBox="1">
                <a:spLocks noRot="1" noChangeAspect="1" noMove="1" noResize="1" noEditPoints="1" noAdjustHandles="1" noChangeArrowheads="1" noChangeShapeType="1" noTextEdit="1"/>
              </p:cNvSpPr>
              <p:nvPr/>
            </p:nvSpPr>
            <p:spPr>
              <a:xfrm>
                <a:off x="332898" y="4498665"/>
                <a:ext cx="4462888" cy="369332"/>
              </a:xfrm>
              <a:prstGeom prst="rect">
                <a:avLst/>
              </a:prstGeom>
              <a:blipFill>
                <a:blip r:embed="rId17"/>
                <a:stretch>
                  <a:fillRect l="-1230" t="-11475" r="-109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Hình chữ nhật 39">
                <a:extLst>
                  <a:ext uri="{FF2B5EF4-FFF2-40B4-BE49-F238E27FC236}">
                    <a16:creationId xmlns:a16="http://schemas.microsoft.com/office/drawing/2014/main" id="{9E917DC2-1EAD-4F18-BAD2-F480AE72378F}"/>
                  </a:ext>
                </a:extLst>
              </p:cNvPr>
              <p:cNvSpPr/>
              <p:nvPr/>
            </p:nvSpPr>
            <p:spPr>
              <a:xfrm>
                <a:off x="3817695" y="5014554"/>
                <a:ext cx="1765868" cy="707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𝑥𝑦</m:t>
                          </m:r>
                        </m:sub>
                      </m:sSub>
                      <m:r>
                        <a:rPr lang="en-US" i="0">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r>
                                <a:rPr lang="en-US" i="1">
                                  <a:latin typeface="Cambria Math" panose="02040503050406030204" pitchFamily="18" charset="0"/>
                                </a:rPr>
                                <m:t>𝐶𝑜𝑣</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num>
                        <m:den>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r>
                            <a:rPr lang="en-US" i="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den>
                      </m:f>
                    </m:oMath>
                  </m:oMathPara>
                </a14:m>
                <a:endParaRPr lang="en-US"/>
              </a:p>
            </p:txBody>
          </p:sp>
        </mc:Choice>
        <mc:Fallback xmlns="">
          <p:sp>
            <p:nvSpPr>
              <p:cNvPr id="40" name="Hình chữ nhật 39">
                <a:extLst>
                  <a:ext uri="{FF2B5EF4-FFF2-40B4-BE49-F238E27FC236}">
                    <a16:creationId xmlns:a16="http://schemas.microsoft.com/office/drawing/2014/main" id="{9E917DC2-1EAD-4F18-BAD2-F480AE72378F}"/>
                  </a:ext>
                </a:extLst>
              </p:cNvPr>
              <p:cNvSpPr>
                <a:spLocks noRot="1" noChangeAspect="1" noMove="1" noResize="1" noEditPoints="1" noAdjustHandles="1" noChangeArrowheads="1" noChangeShapeType="1" noTextEdit="1"/>
              </p:cNvSpPr>
              <p:nvPr/>
            </p:nvSpPr>
            <p:spPr>
              <a:xfrm>
                <a:off x="3817695" y="5014554"/>
                <a:ext cx="1765868" cy="707630"/>
              </a:xfrm>
              <a:prstGeom prst="rect">
                <a:avLst/>
              </a:prstGeom>
              <a:blipFill>
                <a:blip r:embed="rId18"/>
                <a:stretch>
                  <a:fillRect/>
                </a:stretch>
              </a:blipFill>
            </p:spPr>
            <p:txBody>
              <a:bodyPr/>
              <a:lstStyle/>
              <a:p>
                <a:r>
                  <a:rPr lang="en-US">
                    <a:noFill/>
                  </a:rPr>
                  <a:t> </a:t>
                </a:r>
              </a:p>
            </p:txBody>
          </p:sp>
        </mc:Fallback>
      </mc:AlternateContent>
      <p:sp>
        <p:nvSpPr>
          <p:cNvPr id="41" name="Hình chữ nhật 40">
            <a:extLst>
              <a:ext uri="{FF2B5EF4-FFF2-40B4-BE49-F238E27FC236}">
                <a16:creationId xmlns:a16="http://schemas.microsoft.com/office/drawing/2014/main" id="{E9911D0D-91E3-4D8C-9E32-F94EEB183AA1}"/>
              </a:ext>
            </a:extLst>
          </p:cNvPr>
          <p:cNvSpPr/>
          <p:nvPr/>
        </p:nvSpPr>
        <p:spPr>
          <a:xfrm>
            <a:off x="332898" y="5940651"/>
            <a:ext cx="7475792" cy="507831"/>
          </a:xfrm>
          <a:prstGeom prst="rect">
            <a:avLst/>
          </a:prstGeom>
        </p:spPr>
        <p:txBody>
          <a:bodyPr wrap="square">
            <a:spAutoFit/>
          </a:bodyPr>
          <a:lstStyle/>
          <a:p>
            <a:pPr marR="0" lvl="0" algn="just">
              <a:spcBef>
                <a:spcPts val="300"/>
              </a:spcBef>
              <a:spcAft>
                <a:spcPts val="300"/>
              </a:spcAft>
            </a:pPr>
            <a:r>
              <a:rPr lang="en-US" sz="1100" kern="100">
                <a:solidFill>
                  <a:srgbClr val="000000"/>
                </a:solidFill>
                <a:latin typeface="Arial" panose="020B0604020202020204" pitchFamily="34" charset="0"/>
                <a:ea typeface="Calibri" panose="020F0502020204030204" pitchFamily="34" charset="0"/>
                <a:cs typeface="Arial" panose="020B0604020202020204" pitchFamily="34" charset="0"/>
                <a:hlinkClick r:id="rId19"/>
              </a:rPr>
              <a:t>https://searchnetworking.techtarget.com/definition/signal-to-noise-ratio</a:t>
            </a:r>
            <a:endParaRPr lang="en-US" sz="1100" kern="100">
              <a:solidFill>
                <a:srgbClr val="000000"/>
              </a:solidFill>
              <a:latin typeface="Arial" panose="020B0604020202020204" pitchFamily="34" charset="0"/>
              <a:ea typeface="Calibri" panose="020F0502020204030204" pitchFamily="34" charset="0"/>
              <a:cs typeface="Arial" panose="020B0604020202020204" pitchFamily="34" charset="0"/>
            </a:endParaRPr>
          </a:p>
          <a:p>
            <a:pPr marR="0" lvl="0" algn="just">
              <a:spcBef>
                <a:spcPts val="300"/>
              </a:spcBef>
              <a:spcAft>
                <a:spcPts val="300"/>
              </a:spcAft>
            </a:pPr>
            <a:r>
              <a:rPr lang="en-US" sz="1100">
                <a:latin typeface="Arial" panose="020B0604020202020204" pitchFamily="34" charset="0"/>
                <a:cs typeface="Arial" panose="020B0604020202020204" pitchFamily="34" charset="0"/>
                <a:hlinkClick r:id="rId20"/>
              </a:rPr>
              <a:t>https://www.statisticshowto.com/probability-and-statistics/correlation-coefficient-formula/</a:t>
            </a:r>
            <a:endParaRPr lang="en-US" sz="1100" kern="10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0744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5DD5C9-BF15-4D7E-B88E-4094B4480F6D}"/>
              </a:ext>
            </a:extLst>
          </p:cNvPr>
          <p:cNvSpPr>
            <a:spLocks noGrp="1"/>
          </p:cNvSpPr>
          <p:nvPr>
            <p:ph type="title"/>
          </p:nvPr>
        </p:nvSpPr>
        <p:spPr>
          <a:xfrm>
            <a:off x="488950" y="-87315"/>
            <a:ext cx="8026400" cy="1325563"/>
          </a:xfrm>
        </p:spPr>
        <p:txBody>
          <a:bodyPr/>
          <a:lstStyle/>
          <a:p>
            <a:r>
              <a:rPr lang="en-US">
                <a:latin typeface="Arial" panose="020B0604020202020204" pitchFamily="34" charset="0"/>
                <a:cs typeface="Arial" panose="020B0604020202020204" pitchFamily="34" charset="0"/>
              </a:rPr>
              <a:t>Kết quả thí nghiệm</a:t>
            </a:r>
          </a:p>
        </p:txBody>
      </p:sp>
      <p:sp>
        <p:nvSpPr>
          <p:cNvPr id="4" name="Chỗ dành sẵn cho Ngày tháng 3">
            <a:extLst>
              <a:ext uri="{FF2B5EF4-FFF2-40B4-BE49-F238E27FC236}">
                <a16:creationId xmlns:a16="http://schemas.microsoft.com/office/drawing/2014/main" id="{6C1C29D8-7575-4026-9550-75984B70BB1A}"/>
              </a:ext>
            </a:extLst>
          </p:cNvPr>
          <p:cNvSpPr>
            <a:spLocks noGrp="1"/>
          </p:cNvSpPr>
          <p:nvPr>
            <p:ph type="dt" sz="half" idx="10"/>
          </p:nvPr>
        </p:nvSpPr>
        <p:spPr/>
        <p:txBody>
          <a:bodyPr/>
          <a:lstStyle/>
          <a:p>
            <a:fld id="{4BA3C346-7E18-4E94-AA37-3FE8B1892AC9}"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C4246B04-5351-4DE8-9D8E-573DE5CA7A4A}"/>
              </a:ext>
            </a:extLst>
          </p:cNvPr>
          <p:cNvSpPr>
            <a:spLocks noGrp="1"/>
          </p:cNvSpPr>
          <p:nvPr>
            <p:ph type="sldNum" sz="quarter" idx="12"/>
          </p:nvPr>
        </p:nvSpPr>
        <p:spPr/>
        <p:txBody>
          <a:bodyPr/>
          <a:lstStyle/>
          <a:p>
            <a:fld id="{A02EBBDA-6239-48A4-BF42-145536EAE284}" type="slidenum">
              <a:rPr lang="en-US" smtClean="0"/>
              <a:t>16</a:t>
            </a:fld>
            <a:endParaRPr lang="en-US"/>
          </a:p>
        </p:txBody>
      </p:sp>
      <p:graphicFrame>
        <p:nvGraphicFramePr>
          <p:cNvPr id="8" name="Bảng 6">
            <a:extLst>
              <a:ext uri="{FF2B5EF4-FFF2-40B4-BE49-F238E27FC236}">
                <a16:creationId xmlns:a16="http://schemas.microsoft.com/office/drawing/2014/main" id="{A0BF124B-8141-402C-83EA-DDC33CECBE60}"/>
              </a:ext>
            </a:extLst>
          </p:cNvPr>
          <p:cNvGraphicFramePr>
            <a:graphicFrameLocks noGrp="1"/>
          </p:cNvGraphicFramePr>
          <p:nvPr>
            <p:extLst>
              <p:ext uri="{D42A27DB-BD31-4B8C-83A1-F6EECF244321}">
                <p14:modId xmlns:p14="http://schemas.microsoft.com/office/powerpoint/2010/main" val="762896157"/>
              </p:ext>
            </p:extLst>
          </p:nvPr>
        </p:nvGraphicFramePr>
        <p:xfrm>
          <a:off x="278747" y="1769021"/>
          <a:ext cx="8586505" cy="4455279"/>
        </p:xfrm>
        <a:graphic>
          <a:graphicData uri="http://schemas.openxmlformats.org/drawingml/2006/table">
            <a:tbl>
              <a:tblPr firstRow="1" bandRow="1">
                <a:tableStyleId>{F5AB1C69-6EDB-4FF4-983F-18BD219EF322}</a:tableStyleId>
              </a:tblPr>
              <a:tblGrid>
                <a:gridCol w="1071308">
                  <a:extLst>
                    <a:ext uri="{9D8B030D-6E8A-4147-A177-3AD203B41FA5}">
                      <a16:colId xmlns:a16="http://schemas.microsoft.com/office/drawing/2014/main" val="171720319"/>
                    </a:ext>
                  </a:extLst>
                </a:gridCol>
                <a:gridCol w="1040939">
                  <a:extLst>
                    <a:ext uri="{9D8B030D-6E8A-4147-A177-3AD203B41FA5}">
                      <a16:colId xmlns:a16="http://schemas.microsoft.com/office/drawing/2014/main" val="3714119180"/>
                    </a:ext>
                  </a:extLst>
                </a:gridCol>
                <a:gridCol w="719362">
                  <a:extLst>
                    <a:ext uri="{9D8B030D-6E8A-4147-A177-3AD203B41FA5}">
                      <a16:colId xmlns:a16="http://schemas.microsoft.com/office/drawing/2014/main" val="1657651333"/>
                    </a:ext>
                  </a:extLst>
                </a:gridCol>
                <a:gridCol w="719362">
                  <a:extLst>
                    <a:ext uri="{9D8B030D-6E8A-4147-A177-3AD203B41FA5}">
                      <a16:colId xmlns:a16="http://schemas.microsoft.com/office/drawing/2014/main" val="1109554859"/>
                    </a:ext>
                  </a:extLst>
                </a:gridCol>
                <a:gridCol w="719362">
                  <a:extLst>
                    <a:ext uri="{9D8B030D-6E8A-4147-A177-3AD203B41FA5}">
                      <a16:colId xmlns:a16="http://schemas.microsoft.com/office/drawing/2014/main" val="1077132089"/>
                    </a:ext>
                  </a:extLst>
                </a:gridCol>
                <a:gridCol w="719362">
                  <a:extLst>
                    <a:ext uri="{9D8B030D-6E8A-4147-A177-3AD203B41FA5}">
                      <a16:colId xmlns:a16="http://schemas.microsoft.com/office/drawing/2014/main" val="1091775285"/>
                    </a:ext>
                  </a:extLst>
                </a:gridCol>
                <a:gridCol w="719362">
                  <a:extLst>
                    <a:ext uri="{9D8B030D-6E8A-4147-A177-3AD203B41FA5}">
                      <a16:colId xmlns:a16="http://schemas.microsoft.com/office/drawing/2014/main" val="470012316"/>
                    </a:ext>
                  </a:extLst>
                </a:gridCol>
                <a:gridCol w="719362">
                  <a:extLst>
                    <a:ext uri="{9D8B030D-6E8A-4147-A177-3AD203B41FA5}">
                      <a16:colId xmlns:a16="http://schemas.microsoft.com/office/drawing/2014/main" val="2606523435"/>
                    </a:ext>
                  </a:extLst>
                </a:gridCol>
                <a:gridCol w="719362">
                  <a:extLst>
                    <a:ext uri="{9D8B030D-6E8A-4147-A177-3AD203B41FA5}">
                      <a16:colId xmlns:a16="http://schemas.microsoft.com/office/drawing/2014/main" val="1635471802"/>
                    </a:ext>
                  </a:extLst>
                </a:gridCol>
                <a:gridCol w="719362">
                  <a:extLst>
                    <a:ext uri="{9D8B030D-6E8A-4147-A177-3AD203B41FA5}">
                      <a16:colId xmlns:a16="http://schemas.microsoft.com/office/drawing/2014/main" val="3186339320"/>
                    </a:ext>
                  </a:extLst>
                </a:gridCol>
                <a:gridCol w="719362">
                  <a:extLst>
                    <a:ext uri="{9D8B030D-6E8A-4147-A177-3AD203B41FA5}">
                      <a16:colId xmlns:a16="http://schemas.microsoft.com/office/drawing/2014/main" val="1461148515"/>
                    </a:ext>
                  </a:extLst>
                </a:gridCol>
              </a:tblGrid>
              <a:tr h="293247">
                <a:tc rowSpan="2" gridSpan="2">
                  <a:txBody>
                    <a:bodyPr/>
                    <a:lstStyle/>
                    <a:p>
                      <a:endParaRPr lang="en-US" sz="1600" b="0" dirty="0">
                        <a:solidFill>
                          <a:schemeClr val="tx1"/>
                        </a:solidFill>
                      </a:endParaRPr>
                    </a:p>
                  </a:txBody>
                  <a:tcPr/>
                </a:tc>
                <a:tc rowSpan="2"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vi-VN" sz="1600" dirty="0"/>
                        <a:t>Tay</a:t>
                      </a:r>
                      <a:endParaRPr lang="en-US" sz="1600" dirty="0">
                        <a:solidFill>
                          <a:schemeClr val="tx1"/>
                        </a:solidFill>
                      </a:endParaRPr>
                    </a:p>
                  </a:txBody>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vi-VN" sz="1600" dirty="0"/>
                        <a:t>Chân</a:t>
                      </a:r>
                      <a:endParaRPr lang="en-US" sz="1600" dirty="0">
                        <a:solidFill>
                          <a:schemeClr val="tx1"/>
                        </a:solidFill>
                      </a:endParaRPr>
                    </a:p>
                  </a:txBody>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vi-VN" sz="1600" dirty="0"/>
                        <a:t>Lưng</a:t>
                      </a:r>
                      <a:endParaRPr lang="en-US" sz="1600" dirty="0">
                        <a:solidFill>
                          <a:schemeClr val="tx1"/>
                        </a:solidFill>
                      </a:endParaRPr>
                    </a:p>
                  </a:txBody>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5267089"/>
                  </a:ext>
                </a:extLst>
              </a:tr>
              <a:tr h="340479">
                <a:tc gridSpan="2"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tc>
                <a:tc>
                  <a:txBody>
                    <a:bodyPr/>
                    <a:lstStyle/>
                    <a:p>
                      <a:pPr algn="ctr"/>
                      <a:r>
                        <a:rPr lang="en-US" sz="1600" dirty="0"/>
                        <a:t>1st</a:t>
                      </a:r>
                      <a:endParaRPr lang="en-US" sz="1600" dirty="0">
                        <a:solidFill>
                          <a:schemeClr val="tx1"/>
                        </a:solidFill>
                      </a:endParaRPr>
                    </a:p>
                  </a:txBody>
                  <a:tcPr/>
                </a:tc>
                <a:tc>
                  <a:txBody>
                    <a:bodyPr/>
                    <a:lstStyle/>
                    <a:p>
                      <a:pPr algn="ctr"/>
                      <a:r>
                        <a:rPr lang="en-US" sz="1600" dirty="0"/>
                        <a:t>2nd</a:t>
                      </a:r>
                      <a:endParaRPr lang="en-US" sz="1600" dirty="0">
                        <a:solidFill>
                          <a:schemeClr val="tx1"/>
                        </a:solidFill>
                      </a:endParaRPr>
                    </a:p>
                  </a:txBody>
                  <a:tcPr/>
                </a:tc>
                <a:tc>
                  <a:txBody>
                    <a:bodyPr/>
                    <a:lstStyle/>
                    <a:p>
                      <a:pPr algn="ctr"/>
                      <a:r>
                        <a:rPr lang="en-US" sz="1600" dirty="0"/>
                        <a:t>3rd</a:t>
                      </a:r>
                      <a:endParaRPr lang="en-US" sz="1600" dirty="0">
                        <a:solidFill>
                          <a:schemeClr val="tx1"/>
                        </a:solidFill>
                      </a:endParaRPr>
                    </a:p>
                  </a:txBody>
                  <a:tcPr/>
                </a:tc>
                <a:tc>
                  <a:txBody>
                    <a:bodyPr/>
                    <a:lstStyle/>
                    <a:p>
                      <a:pPr algn="ctr"/>
                      <a:r>
                        <a:rPr lang="en-US" sz="1600" dirty="0"/>
                        <a:t>1st</a:t>
                      </a:r>
                      <a:endParaRPr lang="en-US" sz="1600" dirty="0">
                        <a:solidFill>
                          <a:schemeClr val="tx1"/>
                        </a:solidFill>
                      </a:endParaRPr>
                    </a:p>
                  </a:txBody>
                  <a:tcPr/>
                </a:tc>
                <a:tc>
                  <a:txBody>
                    <a:bodyPr/>
                    <a:lstStyle/>
                    <a:p>
                      <a:pPr algn="ctr"/>
                      <a:r>
                        <a:rPr lang="en-US" sz="1600" dirty="0"/>
                        <a:t>2nd</a:t>
                      </a:r>
                      <a:endParaRPr lang="en-US" sz="1600" dirty="0">
                        <a:solidFill>
                          <a:schemeClr val="tx1"/>
                        </a:solidFill>
                      </a:endParaRPr>
                    </a:p>
                  </a:txBody>
                  <a:tcPr/>
                </a:tc>
                <a:tc>
                  <a:txBody>
                    <a:bodyPr/>
                    <a:lstStyle/>
                    <a:p>
                      <a:pPr algn="ctr"/>
                      <a:r>
                        <a:rPr lang="en-US" sz="1600" dirty="0"/>
                        <a:t>3rd</a:t>
                      </a:r>
                      <a:endParaRPr lang="en-US" sz="1600" dirty="0">
                        <a:solidFill>
                          <a:schemeClr val="tx1"/>
                        </a:solidFill>
                      </a:endParaRPr>
                    </a:p>
                  </a:txBody>
                  <a:tcPr/>
                </a:tc>
                <a:tc>
                  <a:txBody>
                    <a:bodyPr/>
                    <a:lstStyle/>
                    <a:p>
                      <a:pPr algn="ctr"/>
                      <a:r>
                        <a:rPr lang="en-US" sz="1600" dirty="0"/>
                        <a:t>1st</a:t>
                      </a:r>
                      <a:endParaRPr lang="en-US" sz="1600" dirty="0">
                        <a:solidFill>
                          <a:schemeClr val="tx1"/>
                        </a:solidFill>
                      </a:endParaRPr>
                    </a:p>
                  </a:txBody>
                  <a:tcPr/>
                </a:tc>
                <a:tc>
                  <a:txBody>
                    <a:bodyPr/>
                    <a:lstStyle/>
                    <a:p>
                      <a:pPr algn="ctr"/>
                      <a:r>
                        <a:rPr lang="en-US" sz="1600" dirty="0"/>
                        <a:t>2nd</a:t>
                      </a:r>
                      <a:endParaRPr lang="en-US" sz="1600" dirty="0">
                        <a:solidFill>
                          <a:schemeClr val="tx1"/>
                        </a:solidFill>
                      </a:endParaRPr>
                    </a:p>
                  </a:txBody>
                  <a:tcPr/>
                </a:tc>
                <a:tc>
                  <a:txBody>
                    <a:bodyPr/>
                    <a:lstStyle/>
                    <a:p>
                      <a:pPr algn="ctr"/>
                      <a:r>
                        <a:rPr lang="en-US" sz="1600" dirty="0"/>
                        <a:t>3rd</a:t>
                      </a:r>
                      <a:endParaRPr lang="en-US" sz="1600" dirty="0">
                        <a:solidFill>
                          <a:schemeClr val="tx1"/>
                        </a:solidFill>
                      </a:endParaRPr>
                    </a:p>
                  </a:txBody>
                  <a:tcPr/>
                </a:tc>
                <a:extLst>
                  <a:ext uri="{0D108BD9-81ED-4DB2-BD59-A6C34878D82A}">
                    <a16:rowId xmlns:a16="http://schemas.microsoft.com/office/drawing/2014/main" val="2695162265"/>
                  </a:ext>
                </a:extLst>
              </a:tr>
              <a:tr h="1018526">
                <a:tc rowSpan="2">
                  <a:txBody>
                    <a:bodyPr/>
                    <a:lstStyle/>
                    <a:p>
                      <a:r>
                        <a:rPr lang="en-US" sz="1600" b="1" dirty="0"/>
                        <a:t>Graphene</a:t>
                      </a:r>
                      <a:endParaRPr lang="vi-VN" sz="1600" b="1" dirty="0">
                        <a:solidFill>
                          <a:schemeClr val="tx1"/>
                        </a:solidFill>
                      </a:endParaRPr>
                    </a:p>
                  </a:txBody>
                  <a:tcPr anchor="ctr"/>
                </a:tc>
                <a:tc>
                  <a:txBody>
                    <a:bodyPr/>
                    <a:lstStyle/>
                    <a:p>
                      <a:r>
                        <a:rPr lang="vi-VN" sz="1600" dirty="0"/>
                        <a:t>Biên </a:t>
                      </a:r>
                      <a:r>
                        <a:rPr lang="vi-VN" sz="1600" dirty="0" err="1"/>
                        <a:t>độ</a:t>
                      </a:r>
                      <a:r>
                        <a:rPr lang="vi-VN" sz="1600" dirty="0"/>
                        <a:t> </a:t>
                      </a:r>
                      <a:r>
                        <a:rPr lang="vi-VN" sz="1600" dirty="0" err="1"/>
                        <a:t>tín</a:t>
                      </a:r>
                      <a:r>
                        <a:rPr lang="vi-VN" sz="1600" dirty="0"/>
                        <a:t> </a:t>
                      </a:r>
                      <a:r>
                        <a:rPr lang="vi-VN" sz="1600" dirty="0" err="1"/>
                        <a:t>hiệu</a:t>
                      </a:r>
                      <a:r>
                        <a:rPr lang="vi-VN" sz="1600" dirty="0"/>
                        <a:t> EMG </a:t>
                      </a:r>
                      <a:r>
                        <a:rPr lang="en-US" sz="1600" dirty="0"/>
                        <a:t>(mV)</a:t>
                      </a:r>
                      <a:endParaRPr lang="en-US" sz="1600" dirty="0">
                        <a:solidFill>
                          <a:schemeClr val="tx1"/>
                        </a:solidFill>
                      </a:endParaRPr>
                    </a:p>
                  </a:txBody>
                  <a:tcPr/>
                </a:tc>
                <a:tc>
                  <a:txBody>
                    <a:bodyPr/>
                    <a:lstStyle/>
                    <a:p>
                      <a:pPr algn="ctr"/>
                      <a:r>
                        <a:rPr lang="en-US" sz="1600" dirty="0"/>
                        <a:t>1234</a:t>
                      </a:r>
                      <a:endParaRPr lang="en-US" sz="1600" dirty="0">
                        <a:solidFill>
                          <a:schemeClr val="tx1"/>
                        </a:solidFill>
                      </a:endParaRPr>
                    </a:p>
                  </a:txBody>
                  <a:tcPr anchor="ctr"/>
                </a:tc>
                <a:tc>
                  <a:txBody>
                    <a:bodyPr/>
                    <a:lstStyle/>
                    <a:p>
                      <a:pPr algn="ctr"/>
                      <a:r>
                        <a:rPr lang="en-US" sz="1600" dirty="0"/>
                        <a:t>1093</a:t>
                      </a:r>
                      <a:endParaRPr lang="en-US" sz="1600" dirty="0">
                        <a:solidFill>
                          <a:schemeClr val="tx1"/>
                        </a:solidFill>
                      </a:endParaRPr>
                    </a:p>
                  </a:txBody>
                  <a:tcPr anchor="ctr"/>
                </a:tc>
                <a:tc>
                  <a:txBody>
                    <a:bodyPr/>
                    <a:lstStyle/>
                    <a:p>
                      <a:pPr algn="ctr"/>
                      <a:r>
                        <a:rPr lang="en-US" sz="1600" dirty="0"/>
                        <a:t>1140</a:t>
                      </a:r>
                      <a:endParaRPr lang="en-US" sz="1600" dirty="0">
                        <a:solidFill>
                          <a:schemeClr val="tx1"/>
                        </a:solidFill>
                      </a:endParaRPr>
                    </a:p>
                  </a:txBody>
                  <a:tcPr anchor="ctr"/>
                </a:tc>
                <a:tc>
                  <a:txBody>
                    <a:bodyPr/>
                    <a:lstStyle/>
                    <a:p>
                      <a:pPr algn="ctr"/>
                      <a:r>
                        <a:rPr lang="en-US" sz="1600" dirty="0"/>
                        <a:t>1187</a:t>
                      </a:r>
                      <a:endParaRPr lang="en-US" sz="1600" dirty="0">
                        <a:solidFill>
                          <a:schemeClr val="tx1"/>
                        </a:solidFill>
                      </a:endParaRPr>
                    </a:p>
                  </a:txBody>
                  <a:tcPr anchor="ctr"/>
                </a:tc>
                <a:tc>
                  <a:txBody>
                    <a:bodyPr/>
                    <a:lstStyle/>
                    <a:p>
                      <a:pPr algn="ctr"/>
                      <a:r>
                        <a:rPr lang="en-US" sz="1600" dirty="0"/>
                        <a:t>1105</a:t>
                      </a:r>
                      <a:endParaRPr lang="en-US" sz="1600" dirty="0">
                        <a:solidFill>
                          <a:schemeClr val="tx1"/>
                        </a:solidFill>
                      </a:endParaRPr>
                    </a:p>
                  </a:txBody>
                  <a:tcPr anchor="ctr"/>
                </a:tc>
                <a:tc>
                  <a:txBody>
                    <a:bodyPr/>
                    <a:lstStyle/>
                    <a:p>
                      <a:pPr algn="ctr"/>
                      <a:r>
                        <a:rPr lang="en-US" sz="1600" dirty="0"/>
                        <a:t>1144</a:t>
                      </a:r>
                      <a:endParaRPr lang="en-US" sz="1600" dirty="0">
                        <a:solidFill>
                          <a:schemeClr val="tx1"/>
                        </a:solidFill>
                      </a:endParaRPr>
                    </a:p>
                  </a:txBody>
                  <a:tcPr anchor="ctr"/>
                </a:tc>
                <a:tc>
                  <a:txBody>
                    <a:bodyPr/>
                    <a:lstStyle/>
                    <a:p>
                      <a:pPr algn="ctr"/>
                      <a:r>
                        <a:rPr lang="en-US" sz="1600" dirty="0"/>
                        <a:t>171</a:t>
                      </a:r>
                      <a:endParaRPr lang="en-US" sz="1600" dirty="0">
                        <a:solidFill>
                          <a:schemeClr val="tx1"/>
                        </a:solidFill>
                      </a:endParaRPr>
                    </a:p>
                  </a:txBody>
                  <a:tcPr anchor="ctr"/>
                </a:tc>
                <a:tc>
                  <a:txBody>
                    <a:bodyPr/>
                    <a:lstStyle/>
                    <a:p>
                      <a:pPr algn="ctr"/>
                      <a:r>
                        <a:rPr lang="en-US" sz="1600" dirty="0"/>
                        <a:t>198</a:t>
                      </a:r>
                      <a:endParaRPr lang="en-US" sz="1600" dirty="0">
                        <a:solidFill>
                          <a:schemeClr val="tx1"/>
                        </a:solidFill>
                      </a:endParaRPr>
                    </a:p>
                  </a:txBody>
                  <a:tcPr anchor="ctr"/>
                </a:tc>
                <a:tc>
                  <a:txBody>
                    <a:bodyPr/>
                    <a:lstStyle/>
                    <a:p>
                      <a:pPr algn="ctr"/>
                      <a:r>
                        <a:rPr lang="en-US" sz="1600" dirty="0"/>
                        <a:t>186</a:t>
                      </a:r>
                      <a:endParaRPr lang="en-US" sz="1600" dirty="0">
                        <a:solidFill>
                          <a:schemeClr val="tx1"/>
                        </a:solidFill>
                      </a:endParaRPr>
                    </a:p>
                  </a:txBody>
                  <a:tcPr anchor="ctr"/>
                </a:tc>
                <a:extLst>
                  <a:ext uri="{0D108BD9-81ED-4DB2-BD59-A6C34878D82A}">
                    <a16:rowId xmlns:a16="http://schemas.microsoft.com/office/drawing/2014/main" val="3934519118"/>
                  </a:ext>
                </a:extLst>
              </a:tr>
              <a:tr h="78572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vi-VN" sz="1600" dirty="0"/>
                        <a:t>Biên </a:t>
                      </a:r>
                      <a:r>
                        <a:rPr lang="vi-VN" sz="1600" dirty="0" err="1"/>
                        <a:t>độ</a:t>
                      </a:r>
                      <a:r>
                        <a:rPr lang="vi-VN" sz="1600" dirty="0"/>
                        <a:t> </a:t>
                      </a:r>
                      <a:r>
                        <a:rPr lang="vi-VN" sz="1600" dirty="0" err="1"/>
                        <a:t>nhiễu</a:t>
                      </a:r>
                      <a:r>
                        <a:rPr lang="en-US" sz="1600" dirty="0"/>
                        <a:t> (mV)</a:t>
                      </a:r>
                      <a:endParaRPr lang="en-US" sz="1600" dirty="0">
                        <a:solidFill>
                          <a:schemeClr val="tx1"/>
                        </a:solidFill>
                      </a:endParaRPr>
                    </a:p>
                  </a:txBody>
                  <a:tcPr/>
                </a:tc>
                <a:tc>
                  <a:txBody>
                    <a:bodyPr/>
                    <a:lstStyle/>
                    <a:p>
                      <a:pPr algn="ctr"/>
                      <a:r>
                        <a:rPr lang="en-US" sz="1600" dirty="0"/>
                        <a:t>369</a:t>
                      </a:r>
                      <a:endParaRPr lang="en-US" sz="1600" dirty="0">
                        <a:solidFill>
                          <a:schemeClr val="tx1"/>
                        </a:solidFill>
                      </a:endParaRPr>
                    </a:p>
                  </a:txBody>
                  <a:tcPr anchor="ctr"/>
                </a:tc>
                <a:tc>
                  <a:txBody>
                    <a:bodyPr/>
                    <a:lstStyle/>
                    <a:p>
                      <a:pPr algn="ctr"/>
                      <a:r>
                        <a:rPr lang="en-US" sz="1600" dirty="0"/>
                        <a:t>387</a:t>
                      </a:r>
                      <a:endParaRPr lang="en-US" sz="1600" dirty="0">
                        <a:solidFill>
                          <a:schemeClr val="tx1"/>
                        </a:solidFill>
                      </a:endParaRPr>
                    </a:p>
                  </a:txBody>
                  <a:tcPr anchor="ctr"/>
                </a:tc>
                <a:tc>
                  <a:txBody>
                    <a:bodyPr/>
                    <a:lstStyle/>
                    <a:p>
                      <a:pPr algn="ctr"/>
                      <a:r>
                        <a:rPr lang="en-US" sz="1600" dirty="0"/>
                        <a:t>430</a:t>
                      </a:r>
                      <a:endParaRPr lang="en-US" sz="1600" dirty="0">
                        <a:solidFill>
                          <a:schemeClr val="tx1"/>
                        </a:solidFill>
                      </a:endParaRPr>
                    </a:p>
                  </a:txBody>
                  <a:tcPr anchor="ctr"/>
                </a:tc>
                <a:tc>
                  <a:txBody>
                    <a:bodyPr/>
                    <a:lstStyle/>
                    <a:p>
                      <a:pPr algn="ctr"/>
                      <a:r>
                        <a:rPr lang="en-US" sz="1600" dirty="0"/>
                        <a:t>194</a:t>
                      </a:r>
                      <a:endParaRPr lang="en-US" sz="1600" dirty="0">
                        <a:solidFill>
                          <a:schemeClr val="tx1"/>
                        </a:solidFill>
                      </a:endParaRPr>
                    </a:p>
                  </a:txBody>
                  <a:tcPr anchor="ctr"/>
                </a:tc>
                <a:tc>
                  <a:txBody>
                    <a:bodyPr/>
                    <a:lstStyle/>
                    <a:p>
                      <a:pPr algn="ctr"/>
                      <a:r>
                        <a:rPr lang="en-US" sz="1600" dirty="0"/>
                        <a:t>130</a:t>
                      </a:r>
                      <a:endParaRPr lang="en-US" sz="1600" dirty="0">
                        <a:solidFill>
                          <a:schemeClr val="tx1"/>
                        </a:solidFill>
                      </a:endParaRPr>
                    </a:p>
                  </a:txBody>
                  <a:tcPr anchor="ctr"/>
                </a:tc>
                <a:tc>
                  <a:txBody>
                    <a:bodyPr/>
                    <a:lstStyle/>
                    <a:p>
                      <a:pPr algn="ctr"/>
                      <a:r>
                        <a:rPr lang="en-US" sz="1600" dirty="0"/>
                        <a:t>149</a:t>
                      </a:r>
                      <a:endParaRPr lang="en-US" sz="1600" dirty="0">
                        <a:solidFill>
                          <a:schemeClr val="tx1"/>
                        </a:solidFill>
                      </a:endParaRPr>
                    </a:p>
                  </a:txBody>
                  <a:tcPr anchor="ctr"/>
                </a:tc>
                <a:tc>
                  <a:txBody>
                    <a:bodyPr/>
                    <a:lstStyle/>
                    <a:p>
                      <a:pPr algn="ctr"/>
                      <a:r>
                        <a:rPr lang="en-US" sz="1600" dirty="0"/>
                        <a:t>71</a:t>
                      </a:r>
                      <a:endParaRPr lang="en-US" sz="1600" dirty="0">
                        <a:solidFill>
                          <a:schemeClr val="tx1"/>
                        </a:solidFill>
                      </a:endParaRPr>
                    </a:p>
                  </a:txBody>
                  <a:tcPr anchor="ctr"/>
                </a:tc>
                <a:tc>
                  <a:txBody>
                    <a:bodyPr/>
                    <a:lstStyle/>
                    <a:p>
                      <a:pPr algn="ctr"/>
                      <a:r>
                        <a:rPr lang="en-US" sz="1600" dirty="0"/>
                        <a:t>64</a:t>
                      </a:r>
                      <a:endParaRPr lang="en-US" sz="1600" dirty="0">
                        <a:solidFill>
                          <a:schemeClr val="tx1"/>
                        </a:solidFill>
                      </a:endParaRPr>
                    </a:p>
                  </a:txBody>
                  <a:tcPr anchor="ctr"/>
                </a:tc>
                <a:tc>
                  <a:txBody>
                    <a:bodyPr/>
                    <a:lstStyle/>
                    <a:p>
                      <a:pPr algn="ctr"/>
                      <a:r>
                        <a:rPr lang="en-US" sz="1600" dirty="0"/>
                        <a:t>68</a:t>
                      </a:r>
                      <a:endParaRPr lang="en-US" sz="1600" dirty="0">
                        <a:solidFill>
                          <a:schemeClr val="tx1"/>
                        </a:solidFill>
                      </a:endParaRPr>
                    </a:p>
                  </a:txBody>
                  <a:tcPr anchor="ctr"/>
                </a:tc>
                <a:extLst>
                  <a:ext uri="{0D108BD9-81ED-4DB2-BD59-A6C34878D82A}">
                    <a16:rowId xmlns:a16="http://schemas.microsoft.com/office/drawing/2014/main" val="1766079848"/>
                  </a:ext>
                </a:extLst>
              </a:tr>
              <a:tr h="1018526">
                <a:tc rowSpan="2">
                  <a:txBody>
                    <a:bodyPr/>
                    <a:lstStyle/>
                    <a:p>
                      <a:r>
                        <a:rPr lang="en-US" sz="1600" b="1" dirty="0"/>
                        <a:t>Ag/AgCl</a:t>
                      </a:r>
                      <a:endParaRPr lang="en-US" sz="1600" b="1" dirty="0">
                        <a:solidFill>
                          <a:schemeClr val="tx1"/>
                        </a:solidFill>
                      </a:endParaRPr>
                    </a:p>
                  </a:txBody>
                  <a:tcPr anchor="ctr"/>
                </a:tc>
                <a:tc>
                  <a:txBody>
                    <a:bodyPr/>
                    <a:lstStyle/>
                    <a:p>
                      <a:r>
                        <a:rPr lang="vi-VN" sz="1600" dirty="0"/>
                        <a:t>Biên </a:t>
                      </a:r>
                      <a:r>
                        <a:rPr lang="vi-VN" sz="1600" dirty="0" err="1"/>
                        <a:t>độ</a:t>
                      </a:r>
                      <a:r>
                        <a:rPr lang="vi-VN" sz="1600" dirty="0"/>
                        <a:t> </a:t>
                      </a:r>
                      <a:r>
                        <a:rPr lang="vi-VN" sz="1600" dirty="0" err="1"/>
                        <a:t>tín</a:t>
                      </a:r>
                      <a:r>
                        <a:rPr lang="vi-VN" sz="1600" dirty="0"/>
                        <a:t> </a:t>
                      </a:r>
                      <a:r>
                        <a:rPr lang="vi-VN" sz="1600" dirty="0" err="1"/>
                        <a:t>hiệu</a:t>
                      </a:r>
                      <a:r>
                        <a:rPr lang="vi-VN" sz="1600" dirty="0"/>
                        <a:t> EMG </a:t>
                      </a:r>
                      <a:r>
                        <a:rPr lang="en-US" sz="1600" dirty="0"/>
                        <a:t>(mV)</a:t>
                      </a:r>
                      <a:endParaRPr lang="en-US" sz="1600" dirty="0">
                        <a:solidFill>
                          <a:schemeClr val="tx1"/>
                        </a:solidFill>
                      </a:endParaRPr>
                    </a:p>
                  </a:txBody>
                  <a:tcPr/>
                </a:tc>
                <a:tc>
                  <a:txBody>
                    <a:bodyPr/>
                    <a:lstStyle/>
                    <a:p>
                      <a:pPr algn="ctr"/>
                      <a:r>
                        <a:rPr lang="en-US" sz="1600" dirty="0"/>
                        <a:t>741</a:t>
                      </a:r>
                      <a:endParaRPr lang="en-US" sz="1600" dirty="0">
                        <a:solidFill>
                          <a:schemeClr val="tx1"/>
                        </a:solidFill>
                      </a:endParaRPr>
                    </a:p>
                  </a:txBody>
                  <a:tcPr anchor="ctr"/>
                </a:tc>
                <a:tc>
                  <a:txBody>
                    <a:bodyPr/>
                    <a:lstStyle/>
                    <a:p>
                      <a:pPr algn="ctr"/>
                      <a:r>
                        <a:rPr lang="en-US" sz="1600" dirty="0"/>
                        <a:t>675</a:t>
                      </a:r>
                      <a:endParaRPr lang="en-US" sz="1600" dirty="0">
                        <a:solidFill>
                          <a:schemeClr val="tx1"/>
                        </a:solidFill>
                      </a:endParaRPr>
                    </a:p>
                  </a:txBody>
                  <a:tcPr anchor="ctr"/>
                </a:tc>
                <a:tc>
                  <a:txBody>
                    <a:bodyPr/>
                    <a:lstStyle/>
                    <a:p>
                      <a:pPr algn="ctr"/>
                      <a:r>
                        <a:rPr lang="en-US" sz="1600" dirty="0"/>
                        <a:t>701</a:t>
                      </a:r>
                      <a:endParaRPr lang="en-US" sz="1600" dirty="0">
                        <a:solidFill>
                          <a:schemeClr val="tx1"/>
                        </a:solidFill>
                      </a:endParaRPr>
                    </a:p>
                  </a:txBody>
                  <a:tcPr anchor="ctr"/>
                </a:tc>
                <a:tc>
                  <a:txBody>
                    <a:bodyPr/>
                    <a:lstStyle/>
                    <a:p>
                      <a:pPr algn="ctr"/>
                      <a:r>
                        <a:rPr lang="en-US" sz="1600" dirty="0"/>
                        <a:t>1464</a:t>
                      </a:r>
                      <a:endParaRPr lang="en-US" sz="1600" dirty="0">
                        <a:solidFill>
                          <a:schemeClr val="tx1"/>
                        </a:solidFill>
                      </a:endParaRPr>
                    </a:p>
                  </a:txBody>
                  <a:tcPr anchor="ctr"/>
                </a:tc>
                <a:tc>
                  <a:txBody>
                    <a:bodyPr/>
                    <a:lstStyle/>
                    <a:p>
                      <a:pPr algn="ctr"/>
                      <a:r>
                        <a:rPr lang="en-US" sz="1600" dirty="0"/>
                        <a:t>1482</a:t>
                      </a:r>
                      <a:endParaRPr lang="en-US" sz="1600" dirty="0">
                        <a:solidFill>
                          <a:schemeClr val="tx1"/>
                        </a:solidFill>
                      </a:endParaRPr>
                    </a:p>
                  </a:txBody>
                  <a:tcPr anchor="ctr"/>
                </a:tc>
                <a:tc>
                  <a:txBody>
                    <a:bodyPr/>
                    <a:lstStyle/>
                    <a:p>
                      <a:pPr algn="ctr"/>
                      <a:r>
                        <a:rPr lang="en-US" sz="1600" dirty="0"/>
                        <a:t>1465</a:t>
                      </a:r>
                      <a:endParaRPr lang="en-US" sz="1600" dirty="0">
                        <a:solidFill>
                          <a:schemeClr val="tx1"/>
                        </a:solidFill>
                      </a:endParaRPr>
                    </a:p>
                  </a:txBody>
                  <a:tcPr anchor="ctr"/>
                </a:tc>
                <a:tc>
                  <a:txBody>
                    <a:bodyPr/>
                    <a:lstStyle/>
                    <a:p>
                      <a:pPr algn="ctr"/>
                      <a:r>
                        <a:rPr lang="en-US" sz="1600" dirty="0"/>
                        <a:t>229</a:t>
                      </a:r>
                      <a:endParaRPr lang="en-US" sz="1600" dirty="0">
                        <a:solidFill>
                          <a:schemeClr val="tx1"/>
                        </a:solidFill>
                      </a:endParaRPr>
                    </a:p>
                  </a:txBody>
                  <a:tcPr anchor="ctr"/>
                </a:tc>
                <a:tc>
                  <a:txBody>
                    <a:bodyPr/>
                    <a:lstStyle/>
                    <a:p>
                      <a:pPr algn="ctr"/>
                      <a:r>
                        <a:rPr lang="en-US" sz="1600" dirty="0"/>
                        <a:t>199</a:t>
                      </a:r>
                      <a:endParaRPr lang="en-US" sz="1600" dirty="0">
                        <a:solidFill>
                          <a:schemeClr val="tx1"/>
                        </a:solidFill>
                      </a:endParaRPr>
                    </a:p>
                  </a:txBody>
                  <a:tcPr anchor="ctr"/>
                </a:tc>
                <a:tc>
                  <a:txBody>
                    <a:bodyPr/>
                    <a:lstStyle/>
                    <a:p>
                      <a:pPr algn="ctr"/>
                      <a:r>
                        <a:rPr lang="en-US" sz="1600" dirty="0"/>
                        <a:t>199</a:t>
                      </a:r>
                      <a:endParaRPr lang="en-US" sz="1600" dirty="0">
                        <a:solidFill>
                          <a:schemeClr val="tx1"/>
                        </a:solidFill>
                      </a:endParaRPr>
                    </a:p>
                  </a:txBody>
                  <a:tcPr anchor="ctr"/>
                </a:tc>
                <a:extLst>
                  <a:ext uri="{0D108BD9-81ED-4DB2-BD59-A6C34878D82A}">
                    <a16:rowId xmlns:a16="http://schemas.microsoft.com/office/drawing/2014/main" val="297513177"/>
                  </a:ext>
                </a:extLst>
              </a:tr>
              <a:tr h="78572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vi-VN" sz="1600" dirty="0"/>
                        <a:t>Biên </a:t>
                      </a:r>
                      <a:r>
                        <a:rPr lang="vi-VN" sz="1600" dirty="0" err="1"/>
                        <a:t>độ</a:t>
                      </a:r>
                      <a:r>
                        <a:rPr lang="vi-VN" sz="1600" dirty="0"/>
                        <a:t> </a:t>
                      </a:r>
                      <a:r>
                        <a:rPr lang="vi-VN" sz="1600" dirty="0" err="1"/>
                        <a:t>nhiễu</a:t>
                      </a:r>
                      <a:r>
                        <a:rPr lang="vi-VN" sz="1600"/>
                        <a:t> </a:t>
                      </a:r>
                      <a:r>
                        <a:rPr lang="en-US" sz="1600"/>
                        <a:t>(</a:t>
                      </a:r>
                      <a:r>
                        <a:rPr lang="en-US" sz="1600" dirty="0"/>
                        <a:t>mV)</a:t>
                      </a:r>
                      <a:endParaRPr lang="en-US" sz="1600" dirty="0">
                        <a:solidFill>
                          <a:schemeClr val="tx1"/>
                        </a:solidFill>
                      </a:endParaRPr>
                    </a:p>
                  </a:txBody>
                  <a:tcPr/>
                </a:tc>
                <a:tc>
                  <a:txBody>
                    <a:bodyPr/>
                    <a:lstStyle/>
                    <a:p>
                      <a:pPr algn="ctr"/>
                      <a:r>
                        <a:rPr lang="en-US" sz="1600" dirty="0"/>
                        <a:t>231</a:t>
                      </a:r>
                      <a:endParaRPr lang="en-US" sz="1600" dirty="0">
                        <a:solidFill>
                          <a:schemeClr val="tx1"/>
                        </a:solidFill>
                      </a:endParaRPr>
                    </a:p>
                  </a:txBody>
                  <a:tcPr anchor="ctr"/>
                </a:tc>
                <a:tc>
                  <a:txBody>
                    <a:bodyPr/>
                    <a:lstStyle/>
                    <a:p>
                      <a:pPr algn="ctr"/>
                      <a:r>
                        <a:rPr lang="en-US" sz="1600" dirty="0"/>
                        <a:t>231</a:t>
                      </a:r>
                      <a:endParaRPr lang="en-US" sz="1600" dirty="0">
                        <a:solidFill>
                          <a:schemeClr val="tx1"/>
                        </a:solidFill>
                      </a:endParaRPr>
                    </a:p>
                  </a:txBody>
                  <a:tcPr anchor="ctr"/>
                </a:tc>
                <a:tc>
                  <a:txBody>
                    <a:bodyPr/>
                    <a:lstStyle/>
                    <a:p>
                      <a:pPr algn="ctr"/>
                      <a:r>
                        <a:rPr lang="en-US" sz="1600" dirty="0"/>
                        <a:t>262</a:t>
                      </a:r>
                      <a:endParaRPr lang="en-US" sz="1600" dirty="0">
                        <a:solidFill>
                          <a:schemeClr val="tx1"/>
                        </a:solidFill>
                      </a:endParaRPr>
                    </a:p>
                  </a:txBody>
                  <a:tcPr anchor="ctr"/>
                </a:tc>
                <a:tc>
                  <a:txBody>
                    <a:bodyPr/>
                    <a:lstStyle/>
                    <a:p>
                      <a:pPr algn="ctr"/>
                      <a:r>
                        <a:rPr lang="en-US" sz="1600" dirty="0"/>
                        <a:t>198</a:t>
                      </a:r>
                      <a:endParaRPr lang="en-US" sz="1600" dirty="0">
                        <a:solidFill>
                          <a:schemeClr val="tx1"/>
                        </a:solidFill>
                      </a:endParaRPr>
                    </a:p>
                  </a:txBody>
                  <a:tcPr anchor="ctr"/>
                </a:tc>
                <a:tc>
                  <a:txBody>
                    <a:bodyPr/>
                    <a:lstStyle/>
                    <a:p>
                      <a:pPr algn="ctr"/>
                      <a:r>
                        <a:rPr lang="en-US" sz="1600" dirty="0"/>
                        <a:t>204</a:t>
                      </a:r>
                      <a:endParaRPr lang="en-US" sz="1600" dirty="0">
                        <a:solidFill>
                          <a:schemeClr val="tx1"/>
                        </a:solidFill>
                      </a:endParaRPr>
                    </a:p>
                  </a:txBody>
                  <a:tcPr anchor="ctr"/>
                </a:tc>
                <a:tc>
                  <a:txBody>
                    <a:bodyPr/>
                    <a:lstStyle/>
                    <a:p>
                      <a:pPr algn="ctr"/>
                      <a:r>
                        <a:rPr lang="en-US" sz="1600" dirty="0"/>
                        <a:t>152</a:t>
                      </a:r>
                      <a:endParaRPr lang="en-US" sz="1600" dirty="0">
                        <a:solidFill>
                          <a:schemeClr val="tx1"/>
                        </a:solidFill>
                      </a:endParaRPr>
                    </a:p>
                  </a:txBody>
                  <a:tcPr anchor="ctr"/>
                </a:tc>
                <a:tc>
                  <a:txBody>
                    <a:bodyPr/>
                    <a:lstStyle/>
                    <a:p>
                      <a:pPr algn="ctr"/>
                      <a:r>
                        <a:rPr lang="en-US" sz="1600" dirty="0"/>
                        <a:t>76</a:t>
                      </a:r>
                      <a:endParaRPr lang="en-US" sz="1600" dirty="0">
                        <a:solidFill>
                          <a:schemeClr val="tx1"/>
                        </a:solidFill>
                      </a:endParaRPr>
                    </a:p>
                  </a:txBody>
                  <a:tcPr anchor="ctr"/>
                </a:tc>
                <a:tc>
                  <a:txBody>
                    <a:bodyPr/>
                    <a:lstStyle/>
                    <a:p>
                      <a:pPr algn="ctr"/>
                      <a:r>
                        <a:rPr lang="en-US" sz="1600" dirty="0"/>
                        <a:t>77</a:t>
                      </a:r>
                      <a:endParaRPr lang="en-US" sz="1600" dirty="0">
                        <a:solidFill>
                          <a:schemeClr val="tx1"/>
                        </a:solidFill>
                      </a:endParaRPr>
                    </a:p>
                  </a:txBody>
                  <a:tcPr anchor="ctr"/>
                </a:tc>
                <a:tc>
                  <a:txBody>
                    <a:bodyPr/>
                    <a:lstStyle/>
                    <a:p>
                      <a:pPr algn="ctr"/>
                      <a:r>
                        <a:rPr lang="en-US" sz="1600" dirty="0"/>
                        <a:t>62</a:t>
                      </a:r>
                      <a:endParaRPr lang="en-US" sz="1600" dirty="0">
                        <a:solidFill>
                          <a:schemeClr val="tx1"/>
                        </a:solidFill>
                      </a:endParaRPr>
                    </a:p>
                  </a:txBody>
                  <a:tcPr anchor="ctr"/>
                </a:tc>
                <a:extLst>
                  <a:ext uri="{0D108BD9-81ED-4DB2-BD59-A6C34878D82A}">
                    <a16:rowId xmlns:a16="http://schemas.microsoft.com/office/drawing/2014/main" val="1832957932"/>
                  </a:ext>
                </a:extLst>
              </a:tr>
            </a:tbl>
          </a:graphicData>
        </a:graphic>
      </p:graphicFrame>
      <p:sp>
        <p:nvSpPr>
          <p:cNvPr id="9" name="Hộp Văn bản 8">
            <a:extLst>
              <a:ext uri="{FF2B5EF4-FFF2-40B4-BE49-F238E27FC236}">
                <a16:creationId xmlns:a16="http://schemas.microsoft.com/office/drawing/2014/main" id="{B87F024C-FD28-43A5-B4AB-B0E5F64062BA}"/>
              </a:ext>
            </a:extLst>
          </p:cNvPr>
          <p:cNvSpPr txBox="1"/>
          <p:nvPr/>
        </p:nvSpPr>
        <p:spPr>
          <a:xfrm>
            <a:off x="371810" y="1238248"/>
            <a:ext cx="8400377"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So sánh tín hiệu EMG ở tay, chân và l</a:t>
            </a:r>
            <a:r>
              <a:rPr lang="vi-VN" sz="2000" b="1">
                <a:latin typeface="Arial" panose="020B0604020202020204" pitchFamily="34" charset="0"/>
                <a:cs typeface="Arial" panose="020B0604020202020204" pitchFamily="34" charset="0"/>
              </a:rPr>
              <a:t>ư</a:t>
            </a:r>
            <a:r>
              <a:rPr lang="en-US" sz="2000" b="1">
                <a:latin typeface="Arial" panose="020B0604020202020204" pitchFamily="34" charset="0"/>
                <a:cs typeface="Arial" panose="020B0604020202020204" pitchFamily="34" charset="0"/>
              </a:rPr>
              <a:t>ng của graphene và Ag/AgCl</a:t>
            </a:r>
          </a:p>
        </p:txBody>
      </p:sp>
    </p:spTree>
    <p:extLst>
      <p:ext uri="{BB962C8B-B14F-4D97-AF65-F5344CB8AC3E}">
        <p14:creationId xmlns:p14="http://schemas.microsoft.com/office/powerpoint/2010/main" val="328568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052CD57-AA9F-4737-B122-536660CEAB1C}"/>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Kết quả thí nghiệm</a:t>
            </a:r>
          </a:p>
        </p:txBody>
      </p:sp>
      <p:sp>
        <p:nvSpPr>
          <p:cNvPr id="4" name="Chỗ dành sẵn cho Ngày tháng 3">
            <a:extLst>
              <a:ext uri="{FF2B5EF4-FFF2-40B4-BE49-F238E27FC236}">
                <a16:creationId xmlns:a16="http://schemas.microsoft.com/office/drawing/2014/main" id="{D38617D8-C72C-4CDB-9821-EE1836CDD75C}"/>
              </a:ext>
            </a:extLst>
          </p:cNvPr>
          <p:cNvSpPr>
            <a:spLocks noGrp="1"/>
          </p:cNvSpPr>
          <p:nvPr>
            <p:ph type="dt" sz="half" idx="10"/>
          </p:nvPr>
        </p:nvSpPr>
        <p:spPr/>
        <p:txBody>
          <a:bodyPr/>
          <a:lstStyle/>
          <a:p>
            <a:fld id="{710BF3D7-C9A9-4DEE-BCE0-D22CDC82EC40}"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24F17B8D-4C21-4511-8A94-9E0EF8B55E09}"/>
              </a:ext>
            </a:extLst>
          </p:cNvPr>
          <p:cNvSpPr>
            <a:spLocks noGrp="1"/>
          </p:cNvSpPr>
          <p:nvPr>
            <p:ph type="sldNum" sz="quarter" idx="12"/>
          </p:nvPr>
        </p:nvSpPr>
        <p:spPr/>
        <p:txBody>
          <a:bodyPr/>
          <a:lstStyle/>
          <a:p>
            <a:fld id="{A02EBBDA-6239-48A4-BF42-145536EAE284}" type="slidenum">
              <a:rPr lang="en-US" smtClean="0"/>
              <a:t>17</a:t>
            </a:fld>
            <a:endParaRPr lang="en-US"/>
          </a:p>
        </p:txBody>
      </p:sp>
      <p:graphicFrame>
        <p:nvGraphicFramePr>
          <p:cNvPr id="6" name="Biểu đồ 5">
            <a:extLst>
              <a:ext uri="{FF2B5EF4-FFF2-40B4-BE49-F238E27FC236}">
                <a16:creationId xmlns:a16="http://schemas.microsoft.com/office/drawing/2014/main" id="{F9542712-185E-4430-B88A-36A82EE92F66}"/>
              </a:ext>
            </a:extLst>
          </p:cNvPr>
          <p:cNvGraphicFramePr/>
          <p:nvPr>
            <p:extLst>
              <p:ext uri="{D42A27DB-BD31-4B8C-83A1-F6EECF244321}">
                <p14:modId xmlns:p14="http://schemas.microsoft.com/office/powerpoint/2010/main" val="2074328794"/>
              </p:ext>
            </p:extLst>
          </p:nvPr>
        </p:nvGraphicFramePr>
        <p:xfrm>
          <a:off x="256552" y="1744403"/>
          <a:ext cx="4038600" cy="2362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Biểu đồ 6">
            <a:extLst>
              <a:ext uri="{FF2B5EF4-FFF2-40B4-BE49-F238E27FC236}">
                <a16:creationId xmlns:a16="http://schemas.microsoft.com/office/drawing/2014/main" id="{6C2858F4-1C8F-4C03-ADAB-3A97E4AA641B}"/>
              </a:ext>
            </a:extLst>
          </p:cNvPr>
          <p:cNvGraphicFramePr/>
          <p:nvPr>
            <p:extLst>
              <p:ext uri="{D42A27DB-BD31-4B8C-83A1-F6EECF244321}">
                <p14:modId xmlns:p14="http://schemas.microsoft.com/office/powerpoint/2010/main" val="3336519966"/>
              </p:ext>
            </p:extLst>
          </p:nvPr>
        </p:nvGraphicFramePr>
        <p:xfrm>
          <a:off x="4801225" y="1744402"/>
          <a:ext cx="4038600" cy="2362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Biểu đồ 7">
            <a:extLst>
              <a:ext uri="{FF2B5EF4-FFF2-40B4-BE49-F238E27FC236}">
                <a16:creationId xmlns:a16="http://schemas.microsoft.com/office/drawing/2014/main" id="{83C888B1-C0AD-4EE5-8B04-98274B25457A}"/>
              </a:ext>
            </a:extLst>
          </p:cNvPr>
          <p:cNvGraphicFramePr/>
          <p:nvPr>
            <p:extLst>
              <p:ext uri="{D42A27DB-BD31-4B8C-83A1-F6EECF244321}">
                <p14:modId xmlns:p14="http://schemas.microsoft.com/office/powerpoint/2010/main" val="1022329495"/>
              </p:ext>
            </p:extLst>
          </p:nvPr>
        </p:nvGraphicFramePr>
        <p:xfrm>
          <a:off x="2753350" y="4224338"/>
          <a:ext cx="4095750" cy="2314575"/>
        </p:xfrm>
        <a:graphic>
          <a:graphicData uri="http://schemas.openxmlformats.org/drawingml/2006/chart">
            <c:chart xmlns:c="http://schemas.openxmlformats.org/drawingml/2006/chart" xmlns:r="http://schemas.openxmlformats.org/officeDocument/2006/relationships" r:id="rId5"/>
          </a:graphicData>
        </a:graphic>
      </p:graphicFrame>
      <p:sp>
        <p:nvSpPr>
          <p:cNvPr id="9" name="Hộp Văn bản 8">
            <a:extLst>
              <a:ext uri="{FF2B5EF4-FFF2-40B4-BE49-F238E27FC236}">
                <a16:creationId xmlns:a16="http://schemas.microsoft.com/office/drawing/2014/main" id="{707E7ED4-5C72-4E44-8F52-96E7CE54DBC1}"/>
              </a:ext>
            </a:extLst>
          </p:cNvPr>
          <p:cNvSpPr txBox="1"/>
          <p:nvPr/>
        </p:nvSpPr>
        <p:spPr>
          <a:xfrm>
            <a:off x="256552" y="3768048"/>
            <a:ext cx="298480" cy="338554"/>
          </a:xfrm>
          <a:prstGeom prst="rect">
            <a:avLst/>
          </a:prstGeom>
          <a:noFill/>
          <a:ln>
            <a:solidFill>
              <a:schemeClr val="tx1"/>
            </a:solidFill>
          </a:ln>
        </p:spPr>
        <p:txBody>
          <a:bodyPr wrap="none" rtlCol="0">
            <a:spAutoFit/>
          </a:bodyPr>
          <a:lstStyle/>
          <a:p>
            <a:r>
              <a:rPr lang="en-US" sz="1600" b="1">
                <a:latin typeface="Arial" panose="020B0604020202020204" pitchFamily="34" charset="0"/>
                <a:cs typeface="Arial" panose="020B0604020202020204" pitchFamily="34" charset="0"/>
              </a:rPr>
              <a:t>1</a:t>
            </a:r>
          </a:p>
        </p:txBody>
      </p:sp>
      <p:sp>
        <p:nvSpPr>
          <p:cNvPr id="10" name="Hộp Văn bản 9">
            <a:extLst>
              <a:ext uri="{FF2B5EF4-FFF2-40B4-BE49-F238E27FC236}">
                <a16:creationId xmlns:a16="http://schemas.microsoft.com/office/drawing/2014/main" id="{8F4D7F9C-83A0-4C63-99F8-18F64CCD2DDD}"/>
              </a:ext>
            </a:extLst>
          </p:cNvPr>
          <p:cNvSpPr txBox="1"/>
          <p:nvPr/>
        </p:nvSpPr>
        <p:spPr>
          <a:xfrm>
            <a:off x="4801225" y="3772002"/>
            <a:ext cx="298480" cy="338554"/>
          </a:xfrm>
          <a:prstGeom prst="rect">
            <a:avLst/>
          </a:prstGeom>
          <a:noFill/>
          <a:ln>
            <a:solidFill>
              <a:schemeClr val="tx1"/>
            </a:solidFill>
          </a:ln>
        </p:spPr>
        <p:txBody>
          <a:bodyPr wrap="none" rtlCol="0">
            <a:spAutoFit/>
          </a:bodyPr>
          <a:lstStyle/>
          <a:p>
            <a:r>
              <a:rPr lang="en-US" sz="1600" b="1">
                <a:latin typeface="Arial" panose="020B0604020202020204" pitchFamily="34" charset="0"/>
                <a:cs typeface="Arial" panose="020B0604020202020204" pitchFamily="34" charset="0"/>
              </a:rPr>
              <a:t>2</a:t>
            </a:r>
          </a:p>
        </p:txBody>
      </p:sp>
      <p:sp>
        <p:nvSpPr>
          <p:cNvPr id="11" name="Hộp Văn bản 10">
            <a:extLst>
              <a:ext uri="{FF2B5EF4-FFF2-40B4-BE49-F238E27FC236}">
                <a16:creationId xmlns:a16="http://schemas.microsoft.com/office/drawing/2014/main" id="{69E1B378-1D38-4F25-BF92-BC0BC4B2B280}"/>
              </a:ext>
            </a:extLst>
          </p:cNvPr>
          <p:cNvSpPr txBox="1"/>
          <p:nvPr/>
        </p:nvSpPr>
        <p:spPr>
          <a:xfrm>
            <a:off x="2753350" y="6200359"/>
            <a:ext cx="298480" cy="338554"/>
          </a:xfrm>
          <a:prstGeom prst="rect">
            <a:avLst/>
          </a:prstGeom>
          <a:noFill/>
          <a:ln>
            <a:solidFill>
              <a:schemeClr val="tx1"/>
            </a:solidFill>
          </a:ln>
        </p:spPr>
        <p:txBody>
          <a:bodyPr wrap="none" rtlCol="0">
            <a:spAutoFit/>
          </a:bodyPr>
          <a:lstStyle/>
          <a:p>
            <a:r>
              <a:rPr lang="en-US" sz="1600" b="1">
                <a:latin typeface="Arial" panose="020B0604020202020204" pitchFamily="34" charset="0"/>
                <a:cs typeface="Arial" panose="020B0604020202020204" pitchFamily="34" charset="0"/>
              </a:rPr>
              <a:t>3</a:t>
            </a:r>
          </a:p>
        </p:txBody>
      </p:sp>
      <p:sp>
        <p:nvSpPr>
          <p:cNvPr id="12" name="Hộp Văn bản 11">
            <a:extLst>
              <a:ext uri="{FF2B5EF4-FFF2-40B4-BE49-F238E27FC236}">
                <a16:creationId xmlns:a16="http://schemas.microsoft.com/office/drawing/2014/main" id="{6079A423-1129-49B7-A2AD-B05BCE3A5A62}"/>
              </a:ext>
            </a:extLst>
          </p:cNvPr>
          <p:cNvSpPr txBox="1"/>
          <p:nvPr/>
        </p:nvSpPr>
        <p:spPr>
          <a:xfrm>
            <a:off x="1666397" y="1167364"/>
            <a:ext cx="5811206"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Đồ thị biểu diễn SNR với tín hiệu 1) tay 2) chân 3) l</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ng</a:t>
            </a:r>
          </a:p>
        </p:txBody>
      </p:sp>
    </p:spTree>
    <p:extLst>
      <p:ext uri="{BB962C8B-B14F-4D97-AF65-F5344CB8AC3E}">
        <p14:creationId xmlns:p14="http://schemas.microsoft.com/office/powerpoint/2010/main" val="3266677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5EEA77A-E17E-498D-A2A6-D471EA8053B3}"/>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Kết quả thí nghiệm</a:t>
            </a:r>
          </a:p>
        </p:txBody>
      </p:sp>
      <p:sp>
        <p:nvSpPr>
          <p:cNvPr id="4" name="Chỗ dành sẵn cho Ngày tháng 3">
            <a:extLst>
              <a:ext uri="{FF2B5EF4-FFF2-40B4-BE49-F238E27FC236}">
                <a16:creationId xmlns:a16="http://schemas.microsoft.com/office/drawing/2014/main" id="{2F569406-B7CC-4557-9032-B41162526DB8}"/>
              </a:ext>
            </a:extLst>
          </p:cNvPr>
          <p:cNvSpPr>
            <a:spLocks noGrp="1"/>
          </p:cNvSpPr>
          <p:nvPr>
            <p:ph type="dt" sz="half" idx="10"/>
          </p:nvPr>
        </p:nvSpPr>
        <p:spPr/>
        <p:txBody>
          <a:bodyPr/>
          <a:lstStyle/>
          <a:p>
            <a:fld id="{862DEF4F-6D77-47C7-8FEC-A8FDB24DF461}"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9D3DC9ED-396D-46F5-8FDE-ED5EEE1F1113}"/>
              </a:ext>
            </a:extLst>
          </p:cNvPr>
          <p:cNvSpPr>
            <a:spLocks noGrp="1"/>
          </p:cNvSpPr>
          <p:nvPr>
            <p:ph type="sldNum" sz="quarter" idx="12"/>
          </p:nvPr>
        </p:nvSpPr>
        <p:spPr/>
        <p:txBody>
          <a:bodyPr/>
          <a:lstStyle/>
          <a:p>
            <a:fld id="{A02EBBDA-6239-48A4-BF42-145536EAE284}" type="slidenum">
              <a:rPr lang="en-US" smtClean="0"/>
              <a:t>18</a:t>
            </a:fld>
            <a:endParaRPr lang="en-US"/>
          </a:p>
        </p:txBody>
      </p:sp>
      <p:graphicFrame>
        <p:nvGraphicFramePr>
          <p:cNvPr id="6" name="Biểu đồ 5">
            <a:extLst>
              <a:ext uri="{FF2B5EF4-FFF2-40B4-BE49-F238E27FC236}">
                <a16:creationId xmlns:a16="http://schemas.microsoft.com/office/drawing/2014/main" id="{61EC90C0-0370-44D8-B12D-327537647660}"/>
              </a:ext>
            </a:extLst>
          </p:cNvPr>
          <p:cNvGraphicFramePr/>
          <p:nvPr>
            <p:extLst>
              <p:ext uri="{D42A27DB-BD31-4B8C-83A1-F6EECF244321}">
                <p14:modId xmlns:p14="http://schemas.microsoft.com/office/powerpoint/2010/main" val="3194923652"/>
              </p:ext>
            </p:extLst>
          </p:nvPr>
        </p:nvGraphicFramePr>
        <p:xfrm>
          <a:off x="310344" y="1720433"/>
          <a:ext cx="4019549" cy="23018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Biểu đồ 6">
            <a:extLst>
              <a:ext uri="{FF2B5EF4-FFF2-40B4-BE49-F238E27FC236}">
                <a16:creationId xmlns:a16="http://schemas.microsoft.com/office/drawing/2014/main" id="{F4C4FEFE-9A2D-4090-A90E-E971B7693B28}"/>
              </a:ext>
            </a:extLst>
          </p:cNvPr>
          <p:cNvGraphicFramePr/>
          <p:nvPr>
            <p:extLst>
              <p:ext uri="{D42A27DB-BD31-4B8C-83A1-F6EECF244321}">
                <p14:modId xmlns:p14="http://schemas.microsoft.com/office/powerpoint/2010/main" val="2849070929"/>
              </p:ext>
            </p:extLst>
          </p:nvPr>
        </p:nvGraphicFramePr>
        <p:xfrm>
          <a:off x="4814107" y="1720434"/>
          <a:ext cx="4019549" cy="23018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Biểu đồ 7">
            <a:extLst>
              <a:ext uri="{FF2B5EF4-FFF2-40B4-BE49-F238E27FC236}">
                <a16:creationId xmlns:a16="http://schemas.microsoft.com/office/drawing/2014/main" id="{57CE2FEE-9062-4503-8F9B-7DFDFAC894BE}"/>
              </a:ext>
            </a:extLst>
          </p:cNvPr>
          <p:cNvGraphicFramePr/>
          <p:nvPr>
            <p:extLst>
              <p:ext uri="{D42A27DB-BD31-4B8C-83A1-F6EECF244321}">
                <p14:modId xmlns:p14="http://schemas.microsoft.com/office/powerpoint/2010/main" val="3680152793"/>
              </p:ext>
            </p:extLst>
          </p:nvPr>
        </p:nvGraphicFramePr>
        <p:xfrm>
          <a:off x="2686050" y="4162608"/>
          <a:ext cx="4019551" cy="2301876"/>
        </p:xfrm>
        <a:graphic>
          <a:graphicData uri="http://schemas.openxmlformats.org/drawingml/2006/chart">
            <c:chart xmlns:c="http://schemas.openxmlformats.org/drawingml/2006/chart" xmlns:r="http://schemas.openxmlformats.org/officeDocument/2006/relationships" r:id="rId5"/>
          </a:graphicData>
        </a:graphic>
      </p:graphicFrame>
      <p:sp>
        <p:nvSpPr>
          <p:cNvPr id="9" name="Hộp Văn bản 8">
            <a:extLst>
              <a:ext uri="{FF2B5EF4-FFF2-40B4-BE49-F238E27FC236}">
                <a16:creationId xmlns:a16="http://schemas.microsoft.com/office/drawing/2014/main" id="{B0AC8C17-3880-4A10-9570-FC61121D2905}"/>
              </a:ext>
            </a:extLst>
          </p:cNvPr>
          <p:cNvSpPr txBox="1"/>
          <p:nvPr/>
        </p:nvSpPr>
        <p:spPr>
          <a:xfrm>
            <a:off x="310344" y="3683756"/>
            <a:ext cx="298480" cy="338554"/>
          </a:xfrm>
          <a:prstGeom prst="rect">
            <a:avLst/>
          </a:prstGeom>
          <a:noFill/>
          <a:ln>
            <a:solidFill>
              <a:schemeClr val="tx1"/>
            </a:solidFill>
          </a:ln>
        </p:spPr>
        <p:txBody>
          <a:bodyPr wrap="none" rtlCol="0">
            <a:spAutoFit/>
          </a:bodyPr>
          <a:lstStyle/>
          <a:p>
            <a:r>
              <a:rPr lang="en-US" sz="1600" b="1">
                <a:latin typeface="Arial" panose="020B0604020202020204" pitchFamily="34" charset="0"/>
                <a:cs typeface="Arial" panose="020B0604020202020204" pitchFamily="34" charset="0"/>
              </a:rPr>
              <a:t>1</a:t>
            </a:r>
          </a:p>
        </p:txBody>
      </p:sp>
      <p:sp>
        <p:nvSpPr>
          <p:cNvPr id="10" name="Hộp Văn bản 9">
            <a:extLst>
              <a:ext uri="{FF2B5EF4-FFF2-40B4-BE49-F238E27FC236}">
                <a16:creationId xmlns:a16="http://schemas.microsoft.com/office/drawing/2014/main" id="{BF8A6AAA-1DF6-43B8-8210-B03D6D8B0EB9}"/>
              </a:ext>
            </a:extLst>
          </p:cNvPr>
          <p:cNvSpPr txBox="1"/>
          <p:nvPr/>
        </p:nvSpPr>
        <p:spPr>
          <a:xfrm>
            <a:off x="4818642" y="3675990"/>
            <a:ext cx="298480" cy="338554"/>
          </a:xfrm>
          <a:prstGeom prst="rect">
            <a:avLst/>
          </a:prstGeom>
          <a:noFill/>
          <a:ln>
            <a:solidFill>
              <a:schemeClr val="tx1"/>
            </a:solidFill>
          </a:ln>
        </p:spPr>
        <p:txBody>
          <a:bodyPr wrap="none" rtlCol="0">
            <a:spAutoFit/>
          </a:bodyPr>
          <a:lstStyle/>
          <a:p>
            <a:r>
              <a:rPr lang="en-US" sz="1600" b="1">
                <a:latin typeface="Arial" panose="020B0604020202020204" pitchFamily="34" charset="0"/>
                <a:cs typeface="Arial" panose="020B0604020202020204" pitchFamily="34" charset="0"/>
              </a:rPr>
              <a:t>2</a:t>
            </a:r>
          </a:p>
        </p:txBody>
      </p:sp>
      <p:sp>
        <p:nvSpPr>
          <p:cNvPr id="11" name="Hộp Văn bản 10">
            <a:extLst>
              <a:ext uri="{FF2B5EF4-FFF2-40B4-BE49-F238E27FC236}">
                <a16:creationId xmlns:a16="http://schemas.microsoft.com/office/drawing/2014/main" id="{EE914260-AFDD-4009-B156-8707E2A06804}"/>
              </a:ext>
            </a:extLst>
          </p:cNvPr>
          <p:cNvSpPr txBox="1"/>
          <p:nvPr/>
        </p:nvSpPr>
        <p:spPr>
          <a:xfrm>
            <a:off x="2686050" y="6140444"/>
            <a:ext cx="298480" cy="338554"/>
          </a:xfrm>
          <a:prstGeom prst="rect">
            <a:avLst/>
          </a:prstGeom>
          <a:noFill/>
          <a:ln>
            <a:solidFill>
              <a:schemeClr val="tx1"/>
            </a:solidFill>
          </a:ln>
        </p:spPr>
        <p:txBody>
          <a:bodyPr wrap="none" rtlCol="0">
            <a:spAutoFit/>
          </a:bodyPr>
          <a:lstStyle/>
          <a:p>
            <a:r>
              <a:rPr lang="en-US" sz="1600" b="1">
                <a:latin typeface="Arial" panose="020B0604020202020204" pitchFamily="34" charset="0"/>
                <a:cs typeface="Arial" panose="020B0604020202020204" pitchFamily="34" charset="0"/>
              </a:rPr>
              <a:t>3</a:t>
            </a:r>
          </a:p>
        </p:txBody>
      </p:sp>
      <p:sp>
        <p:nvSpPr>
          <p:cNvPr id="3" name="Hộp Văn bản 2">
            <a:extLst>
              <a:ext uri="{FF2B5EF4-FFF2-40B4-BE49-F238E27FC236}">
                <a16:creationId xmlns:a16="http://schemas.microsoft.com/office/drawing/2014/main" id="{392BCCB0-B65A-45ED-86FA-2E02F30E4E70}"/>
              </a:ext>
            </a:extLst>
          </p:cNvPr>
          <p:cNvSpPr txBox="1"/>
          <p:nvPr/>
        </p:nvSpPr>
        <p:spPr>
          <a:xfrm>
            <a:off x="1027192" y="1193879"/>
            <a:ext cx="7337265"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Đồ thị biểu diễn hệ số t</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ơng quan của tín hiệu 1) tay 2) chân 3) l</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ng </a:t>
            </a:r>
          </a:p>
        </p:txBody>
      </p:sp>
    </p:spTree>
    <p:extLst>
      <p:ext uri="{BB962C8B-B14F-4D97-AF65-F5344CB8AC3E}">
        <p14:creationId xmlns:p14="http://schemas.microsoft.com/office/powerpoint/2010/main" val="4040251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9A3E3BF-B480-4346-8EB1-3DC0B5AAA6A7}"/>
              </a:ext>
            </a:extLst>
          </p:cNvPr>
          <p:cNvSpPr>
            <a:spLocks noGrp="1"/>
          </p:cNvSpPr>
          <p:nvPr>
            <p:ph type="title"/>
          </p:nvPr>
        </p:nvSpPr>
        <p:spPr/>
        <p:txBody>
          <a:bodyPr/>
          <a:lstStyle/>
          <a:p>
            <a:r>
              <a:rPr lang="vi-VN">
                <a:latin typeface="+mn-lt"/>
              </a:rPr>
              <a:t>Video demo</a:t>
            </a:r>
            <a:endParaRPr lang="en-US">
              <a:latin typeface="+mn-lt"/>
            </a:endParaRPr>
          </a:p>
        </p:txBody>
      </p:sp>
      <p:pic>
        <p:nvPicPr>
          <p:cNvPr id="6" name="Demo EMG project">
            <a:hlinkClick r:id="" action="ppaction://media"/>
            <a:extLst>
              <a:ext uri="{FF2B5EF4-FFF2-40B4-BE49-F238E27FC236}">
                <a16:creationId xmlns:a16="http://schemas.microsoft.com/office/drawing/2014/main" id="{A164CB70-0A7C-4C1B-8E1B-4AE38F3F56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2376" y="1620202"/>
            <a:ext cx="8439247" cy="3835718"/>
          </a:xfrm>
        </p:spPr>
      </p:pic>
      <p:sp>
        <p:nvSpPr>
          <p:cNvPr id="4" name="Chỗ dành sẵn cho Ngày tháng 3">
            <a:extLst>
              <a:ext uri="{FF2B5EF4-FFF2-40B4-BE49-F238E27FC236}">
                <a16:creationId xmlns:a16="http://schemas.microsoft.com/office/drawing/2014/main" id="{7A32F3EC-ED87-4255-B62E-982CD42A86D2}"/>
              </a:ext>
            </a:extLst>
          </p:cNvPr>
          <p:cNvSpPr>
            <a:spLocks noGrp="1"/>
          </p:cNvSpPr>
          <p:nvPr>
            <p:ph type="dt" sz="half" idx="10"/>
          </p:nvPr>
        </p:nvSpPr>
        <p:spPr/>
        <p:txBody>
          <a:bodyPr/>
          <a:lstStyle/>
          <a:p>
            <a:fld id="{DC01B17D-2FE9-486B-A287-AA427052BA1B}"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498B85D2-0582-4447-9C3B-C8A2564639B0}"/>
              </a:ext>
            </a:extLst>
          </p:cNvPr>
          <p:cNvSpPr>
            <a:spLocks noGrp="1"/>
          </p:cNvSpPr>
          <p:nvPr>
            <p:ph type="sldNum" sz="quarter" idx="12"/>
          </p:nvPr>
        </p:nvSpPr>
        <p:spPr/>
        <p:txBody>
          <a:bodyPr/>
          <a:lstStyle/>
          <a:p>
            <a:fld id="{A02EBBDA-6239-48A4-BF42-145536EAE284}" type="slidenum">
              <a:rPr lang="en-US" smtClean="0"/>
              <a:t>19</a:t>
            </a:fld>
            <a:endParaRPr lang="en-US"/>
          </a:p>
        </p:txBody>
      </p:sp>
    </p:spTree>
    <p:extLst>
      <p:ext uri="{BB962C8B-B14F-4D97-AF65-F5344CB8AC3E}">
        <p14:creationId xmlns:p14="http://schemas.microsoft.com/office/powerpoint/2010/main" val="193564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mn-lt"/>
              </a:rPr>
              <a:t>NỘI DUNG</a:t>
            </a:r>
            <a:endParaRPr lang="en-US">
              <a:latin typeface="+mn-lt"/>
            </a:endParaRP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vi-VN" sz="2400" b="1"/>
              <a:t>Đặt vấn đề</a:t>
            </a:r>
          </a:p>
          <a:p>
            <a:pPr marL="457200" indent="-457200">
              <a:buFont typeface="+mj-lt"/>
              <a:buAutoNum type="arabicPeriod"/>
            </a:pPr>
            <a:r>
              <a:rPr lang="vi-VN" sz="2400" b="1"/>
              <a:t>Tổng quan lý thuyết</a:t>
            </a:r>
          </a:p>
          <a:p>
            <a:pPr marL="457200" indent="-457200">
              <a:buFont typeface="+mj-lt"/>
              <a:buAutoNum type="arabicPeriod"/>
            </a:pPr>
            <a:r>
              <a:rPr lang="vi-VN" sz="2400" b="1"/>
              <a:t>Xây dựng hệ thống</a:t>
            </a:r>
          </a:p>
          <a:p>
            <a:pPr marL="457200" indent="-457200">
              <a:buFont typeface="+mj-lt"/>
              <a:buAutoNum type="arabicPeriod"/>
            </a:pPr>
            <a:r>
              <a:rPr lang="vi-VN" sz="2400" b="1"/>
              <a:t>Thí nghiệm đo tín hiệu EMG</a:t>
            </a:r>
          </a:p>
          <a:p>
            <a:pPr marL="457200" indent="-457200">
              <a:buFont typeface="+mj-lt"/>
              <a:buAutoNum type="arabicPeriod"/>
            </a:pPr>
            <a:r>
              <a:rPr lang="vi-VN" sz="2400" b="1"/>
              <a:t>Kết quả</a:t>
            </a:r>
            <a:r>
              <a:rPr lang="en-US" sz="2400" b="1">
                <a:latin typeface="Arial" panose="020B0604020202020204" pitchFamily="34" charset="0"/>
                <a:cs typeface="Arial" panose="020B0604020202020204" pitchFamily="34" charset="0"/>
              </a:rPr>
              <a:t> thí nghiệm</a:t>
            </a:r>
            <a:endParaRPr lang="vi-VN" sz="2400" b="1">
              <a:latin typeface="Arial" panose="020B0604020202020204" pitchFamily="34" charset="0"/>
              <a:cs typeface="Arial" panose="020B0604020202020204" pitchFamily="34" charset="0"/>
            </a:endParaRPr>
          </a:p>
          <a:p>
            <a:pPr marL="457200" indent="-457200">
              <a:buFont typeface="+mj-lt"/>
              <a:buAutoNum type="arabicPeriod"/>
            </a:pPr>
            <a:r>
              <a:rPr lang="vi-VN" sz="2400" b="1"/>
              <a:t>Kết luận và hướng phát triển</a:t>
            </a:r>
            <a:endParaRPr lang="en-US" sz="2400" b="1" dirty="0"/>
          </a:p>
        </p:txBody>
      </p:sp>
      <p:sp>
        <p:nvSpPr>
          <p:cNvPr id="8" name="Chỗ dành sẵn cho Ngày tháng 7">
            <a:extLst>
              <a:ext uri="{FF2B5EF4-FFF2-40B4-BE49-F238E27FC236}">
                <a16:creationId xmlns:a16="http://schemas.microsoft.com/office/drawing/2014/main" id="{2CF638FE-479C-40A5-B3D6-FE9A62AD37D6}"/>
              </a:ext>
            </a:extLst>
          </p:cNvPr>
          <p:cNvSpPr>
            <a:spLocks noGrp="1"/>
          </p:cNvSpPr>
          <p:nvPr>
            <p:ph type="dt" sz="half" idx="10"/>
          </p:nvPr>
        </p:nvSpPr>
        <p:spPr/>
        <p:txBody>
          <a:bodyPr/>
          <a:lstStyle/>
          <a:p>
            <a:fld id="{74540CB9-24CC-4418-874F-9253E68A1CC6}" type="datetime1">
              <a:rPr lang="en-US" smtClean="0"/>
              <a:t>16/07/2020</a:t>
            </a:fld>
            <a:endParaRPr lang="en-US"/>
          </a:p>
        </p:txBody>
      </p:sp>
      <p:sp>
        <p:nvSpPr>
          <p:cNvPr id="10" name="Chỗ dành sẵn cho Số hiệu Bản chiếu 9">
            <a:extLst>
              <a:ext uri="{FF2B5EF4-FFF2-40B4-BE49-F238E27FC236}">
                <a16:creationId xmlns:a16="http://schemas.microsoft.com/office/drawing/2014/main" id="{C0E9FA61-1AF0-4ADA-9510-D63C89A97692}"/>
              </a:ext>
            </a:extLst>
          </p:cNvPr>
          <p:cNvSpPr>
            <a:spLocks noGrp="1"/>
          </p:cNvSpPr>
          <p:nvPr>
            <p:ph type="sldNum" sz="quarter" idx="12"/>
          </p:nvPr>
        </p:nvSpPr>
        <p:spPr/>
        <p:txBody>
          <a:bodyPr/>
          <a:lstStyle/>
          <a:p>
            <a:fld id="{A02EBBDA-6239-48A4-BF42-145536EAE284}" type="slidenum">
              <a:rPr lang="en-US" smtClean="0"/>
              <a:t>2</a:t>
            </a:fld>
            <a:endParaRPr lang="en-US"/>
          </a:p>
        </p:txBody>
      </p:sp>
    </p:spTree>
    <p:extLst>
      <p:ext uri="{BB962C8B-B14F-4D97-AF65-F5344CB8AC3E}">
        <p14:creationId xmlns:p14="http://schemas.microsoft.com/office/powerpoint/2010/main" val="2365241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8AB29BA-E9B2-4936-9BB6-B5F77AF1146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Kết luận và h</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ớng phát triển</a:t>
            </a:r>
          </a:p>
        </p:txBody>
      </p:sp>
      <p:sp>
        <p:nvSpPr>
          <p:cNvPr id="3" name="Chỗ dành sẵn cho Nội dung 2">
            <a:extLst>
              <a:ext uri="{FF2B5EF4-FFF2-40B4-BE49-F238E27FC236}">
                <a16:creationId xmlns:a16="http://schemas.microsoft.com/office/drawing/2014/main" id="{4F70CFFF-454C-4A97-9954-C6C12B634633}"/>
              </a:ext>
            </a:extLst>
          </p:cNvPr>
          <p:cNvSpPr>
            <a:spLocks noGrp="1"/>
          </p:cNvSpPr>
          <p:nvPr>
            <p:ph idx="1"/>
          </p:nvPr>
        </p:nvSpPr>
        <p:spPr/>
        <p:txBody>
          <a:bodyPr/>
          <a:lstStyle/>
          <a:p>
            <a:pPr marL="0" indent="0">
              <a:buNone/>
            </a:pPr>
            <a:r>
              <a:rPr lang="en-US" sz="2000" b="1">
                <a:latin typeface="Arial" panose="020B0604020202020204" pitchFamily="34" charset="0"/>
                <a:cs typeface="Arial" panose="020B0604020202020204" pitchFamily="34" charset="0"/>
              </a:rPr>
              <a:t>Kết luận</a:t>
            </a:r>
          </a:p>
          <a:p>
            <a:r>
              <a:rPr lang="en-US" sz="2000">
                <a:latin typeface="Arial" panose="020B0604020202020204" pitchFamily="34" charset="0"/>
                <a:cs typeface="Arial" panose="020B0604020202020204" pitchFamily="34" charset="0"/>
              </a:rPr>
              <a:t>Mạch điện tử nhỏ gọn, được tích hợp pin, thu tín hiệu tốt</a:t>
            </a:r>
          </a:p>
          <a:p>
            <a:r>
              <a:rPr lang="en-US" sz="2000">
                <a:latin typeface="Arial" panose="020B0604020202020204" pitchFamily="34" charset="0"/>
                <a:cs typeface="Arial" panose="020B0604020202020204" pitchFamily="34" charset="0"/>
              </a:rPr>
              <a:t>Đo đ</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ợc tín hiệu điện cơ ở các bó c</a:t>
            </a:r>
            <a:r>
              <a:rPr lang="vi-VN" sz="2000">
                <a:latin typeface="Arial" panose="020B0604020202020204" pitchFamily="34" charset="0"/>
                <a:cs typeface="Arial" panose="020B0604020202020204" pitchFamily="34" charset="0"/>
              </a:rPr>
              <a:t>ơ</a:t>
            </a:r>
            <a:r>
              <a:rPr lang="en-US" sz="2000">
                <a:latin typeface="Arial" panose="020B0604020202020204" pitchFamily="34" charset="0"/>
                <a:cs typeface="Arial" panose="020B0604020202020204" pitchFamily="34" charset="0"/>
              </a:rPr>
              <a:t> khác nhau trên c</a:t>
            </a:r>
            <a:r>
              <a:rPr lang="vi-VN" sz="2000">
                <a:latin typeface="Arial" panose="020B0604020202020204" pitchFamily="34" charset="0"/>
                <a:cs typeface="Arial" panose="020B0604020202020204" pitchFamily="34" charset="0"/>
              </a:rPr>
              <a:t>ơ</a:t>
            </a:r>
            <a:r>
              <a:rPr lang="en-US" sz="2000">
                <a:latin typeface="Arial" panose="020B0604020202020204" pitchFamily="34" charset="0"/>
                <a:cs typeface="Arial" panose="020B0604020202020204" pitchFamily="34" charset="0"/>
              </a:rPr>
              <a:t> thể</a:t>
            </a:r>
          </a:p>
          <a:p>
            <a:r>
              <a:rPr lang="en-US" sz="2000">
                <a:latin typeface="Arial" panose="020B0604020202020204" pitchFamily="34" charset="0"/>
                <a:cs typeface="Arial" panose="020B0604020202020204" pitchFamily="34" charset="0"/>
              </a:rPr>
              <a:t>Phân tích, tìm hiểu đặc tính từng bó c</a:t>
            </a:r>
            <a:r>
              <a:rPr lang="vi-VN" sz="2000">
                <a:latin typeface="Arial" panose="020B0604020202020204" pitchFamily="34" charset="0"/>
                <a:cs typeface="Arial" panose="020B0604020202020204" pitchFamily="34" charset="0"/>
              </a:rPr>
              <a:t>ơ</a:t>
            </a:r>
            <a:endParaRPr lang="en-US" sz="2000">
              <a:latin typeface="Arial" panose="020B060402020202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a:p>
            <a:pPr marL="0" indent="0">
              <a:buNone/>
            </a:pPr>
            <a:r>
              <a:rPr lang="en-US" sz="2000" b="1">
                <a:latin typeface="Arial" panose="020B0604020202020204" pitchFamily="34" charset="0"/>
                <a:cs typeface="Arial" panose="020B0604020202020204" pitchFamily="34" charset="0"/>
              </a:rPr>
              <a:t>H</a:t>
            </a:r>
            <a:r>
              <a:rPr lang="vi-VN" sz="2000" b="1">
                <a:latin typeface="Arial" panose="020B0604020202020204" pitchFamily="34" charset="0"/>
                <a:cs typeface="Arial" panose="020B0604020202020204" pitchFamily="34" charset="0"/>
              </a:rPr>
              <a:t>ư</a:t>
            </a:r>
            <a:r>
              <a:rPr lang="en-US" sz="2000" b="1">
                <a:latin typeface="Arial" panose="020B0604020202020204" pitchFamily="34" charset="0"/>
                <a:cs typeface="Arial" panose="020B0604020202020204" pitchFamily="34" charset="0"/>
              </a:rPr>
              <a:t>ớng phát triển</a:t>
            </a:r>
          </a:p>
          <a:p>
            <a:r>
              <a:rPr lang="en-US" sz="2000">
                <a:latin typeface="Arial" panose="020B0604020202020204" pitchFamily="34" charset="0"/>
                <a:cs typeface="Arial" panose="020B0604020202020204" pitchFamily="34" charset="0"/>
              </a:rPr>
              <a:t>Thu gọn kích th</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ớc mạch</a:t>
            </a:r>
          </a:p>
          <a:p>
            <a:r>
              <a:rPr lang="en-US" sz="2000">
                <a:latin typeface="Arial" panose="020B0604020202020204" pitchFamily="34" charset="0"/>
                <a:cs typeface="Arial" panose="020B0604020202020204" pitchFamily="34" charset="0"/>
              </a:rPr>
              <a:t>Thiết kế mạch dẻo để có thể tích hợp trên quần áo</a:t>
            </a:r>
          </a:p>
          <a:p>
            <a:r>
              <a:rPr lang="en-US" sz="2000">
                <a:latin typeface="Arial" panose="020B0604020202020204" pitchFamily="34" charset="0"/>
                <a:cs typeface="Arial" panose="020B0604020202020204" pitchFamily="34" charset="0"/>
              </a:rPr>
              <a:t>Mạch tích hợp thêm SD card để l</a:t>
            </a:r>
            <a:r>
              <a:rPr lang="vi-VN" sz="2000">
                <a:cs typeface="Arial" panose="020B0604020202020204" pitchFamily="34" charset="0"/>
              </a:rPr>
              <a:t>ư</a:t>
            </a:r>
            <a:r>
              <a:rPr lang="en-US" sz="2000">
                <a:latin typeface="Arial" panose="020B0604020202020204" pitchFamily="34" charset="0"/>
                <a:cs typeface="Arial" panose="020B0604020202020204" pitchFamily="34" charset="0"/>
              </a:rPr>
              <a:t>u trữ dữ liệu</a:t>
            </a:r>
          </a:p>
          <a:p>
            <a:r>
              <a:rPr lang="en-US" sz="2000">
                <a:latin typeface="Arial" panose="020B0604020202020204" pitchFamily="34" charset="0"/>
                <a:cs typeface="Arial" panose="020B0604020202020204" pitchFamily="34" charset="0"/>
              </a:rPr>
              <a:t>Thêm bọt biển dẫn điện vào điện cực để cải thiện vấn đề tiếp xúc</a:t>
            </a:r>
          </a:p>
          <a:p>
            <a:pPr marL="0" indent="0">
              <a:buNone/>
            </a:pPr>
            <a:endParaRPr lang="en-US" sz="2000">
              <a:latin typeface="Arial" panose="020B0604020202020204" pitchFamily="34" charset="0"/>
              <a:cs typeface="Arial" panose="020B0604020202020204" pitchFamily="34" charset="0"/>
            </a:endParaRPr>
          </a:p>
        </p:txBody>
      </p:sp>
      <p:sp>
        <p:nvSpPr>
          <p:cNvPr id="4" name="Chỗ dành sẵn cho Ngày tháng 3">
            <a:extLst>
              <a:ext uri="{FF2B5EF4-FFF2-40B4-BE49-F238E27FC236}">
                <a16:creationId xmlns:a16="http://schemas.microsoft.com/office/drawing/2014/main" id="{DCDF0E26-71C6-479F-A7EE-2D67537C3898}"/>
              </a:ext>
            </a:extLst>
          </p:cNvPr>
          <p:cNvSpPr>
            <a:spLocks noGrp="1"/>
          </p:cNvSpPr>
          <p:nvPr>
            <p:ph type="dt" sz="half" idx="10"/>
          </p:nvPr>
        </p:nvSpPr>
        <p:spPr/>
        <p:txBody>
          <a:bodyPr/>
          <a:lstStyle/>
          <a:p>
            <a:fld id="{D8F62F25-860D-4A76-808F-B1AAB1450BA1}"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A9CC700B-477D-47A9-B8FD-85D021439DDA}"/>
              </a:ext>
            </a:extLst>
          </p:cNvPr>
          <p:cNvSpPr>
            <a:spLocks noGrp="1"/>
          </p:cNvSpPr>
          <p:nvPr>
            <p:ph type="sldNum" sz="quarter" idx="12"/>
          </p:nvPr>
        </p:nvSpPr>
        <p:spPr/>
        <p:txBody>
          <a:bodyPr/>
          <a:lstStyle/>
          <a:p>
            <a:fld id="{A02EBBDA-6239-48A4-BF42-145536EAE284}" type="slidenum">
              <a:rPr lang="en-US" smtClean="0"/>
              <a:t>20</a:t>
            </a:fld>
            <a:endParaRPr lang="en-US"/>
          </a:p>
        </p:txBody>
      </p:sp>
    </p:spTree>
    <p:extLst>
      <p:ext uri="{BB962C8B-B14F-4D97-AF65-F5344CB8AC3E}">
        <p14:creationId xmlns:p14="http://schemas.microsoft.com/office/powerpoint/2010/main" val="3707269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AA687D27-B1C5-4463-80E5-6B7C9C5F2B44}"/>
              </a:ext>
            </a:extLst>
          </p:cNvPr>
          <p:cNvSpPr txBox="1"/>
          <p:nvPr/>
        </p:nvSpPr>
        <p:spPr>
          <a:xfrm>
            <a:off x="2133600" y="2191657"/>
            <a:ext cx="5936342" cy="1077218"/>
          </a:xfrm>
          <a:prstGeom prst="rect">
            <a:avLst/>
          </a:prstGeom>
          <a:noFill/>
        </p:spPr>
        <p:txBody>
          <a:bodyPr wrap="square" rtlCol="0">
            <a:spAutoFit/>
          </a:bodyPr>
          <a:lstStyle/>
          <a:p>
            <a:pPr algn="ctr"/>
            <a:r>
              <a:rPr lang="en-US" sz="3200" b="1">
                <a:latin typeface="Arial" panose="020B0604020202020204" pitchFamily="34" charset="0"/>
                <a:cs typeface="Arial" panose="020B0604020202020204" pitchFamily="34" charset="0"/>
              </a:rPr>
              <a:t>Cảm </a:t>
            </a:r>
            <a:r>
              <a:rPr lang="vi-VN" sz="3200" b="1">
                <a:latin typeface="Arial" panose="020B0604020202020204" pitchFamily="34" charset="0"/>
                <a:cs typeface="Arial" panose="020B0604020202020204" pitchFamily="34" charset="0"/>
              </a:rPr>
              <a:t>ơ</a:t>
            </a:r>
            <a:r>
              <a:rPr lang="en-US" sz="3200" b="1">
                <a:latin typeface="Arial" panose="020B0604020202020204" pitchFamily="34" charset="0"/>
                <a:cs typeface="Arial" panose="020B0604020202020204" pitchFamily="34" charset="0"/>
              </a:rPr>
              <a:t>n thầy cô và các bạn đã lắng nghe!</a:t>
            </a:r>
          </a:p>
        </p:txBody>
      </p:sp>
    </p:spTree>
    <p:extLst>
      <p:ext uri="{BB962C8B-B14F-4D97-AF65-F5344CB8AC3E}">
        <p14:creationId xmlns:p14="http://schemas.microsoft.com/office/powerpoint/2010/main" val="3158584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11840D5-F821-4379-9744-64E6050036AC}"/>
              </a:ext>
            </a:extLst>
          </p:cNvPr>
          <p:cNvSpPr>
            <a:spLocks noGrp="1"/>
          </p:cNvSpPr>
          <p:nvPr>
            <p:ph type="title"/>
          </p:nvPr>
        </p:nvSpPr>
        <p:spPr>
          <a:xfrm>
            <a:off x="488950" y="-87315"/>
            <a:ext cx="8026400" cy="1325563"/>
          </a:xfrm>
        </p:spPr>
        <p:txBody>
          <a:bodyPr/>
          <a:lstStyle/>
          <a:p>
            <a:r>
              <a:rPr lang="en-US"/>
              <a:t>Backup slide</a:t>
            </a:r>
          </a:p>
        </p:txBody>
      </p:sp>
      <p:pic>
        <p:nvPicPr>
          <p:cNvPr id="9" name="Chỗ dành sẵn cho Nội dung 8">
            <a:extLst>
              <a:ext uri="{FF2B5EF4-FFF2-40B4-BE49-F238E27FC236}">
                <a16:creationId xmlns:a16="http://schemas.microsoft.com/office/drawing/2014/main" id="{2B75065F-F701-4642-8970-AC19B93BD34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769"/>
          <a:stretch/>
        </p:blipFill>
        <p:spPr>
          <a:xfrm>
            <a:off x="376052" y="1238248"/>
            <a:ext cx="8252196" cy="4327665"/>
          </a:xfrm>
        </p:spPr>
      </p:pic>
      <p:sp>
        <p:nvSpPr>
          <p:cNvPr id="11" name="Hình chữ nhật 10">
            <a:extLst>
              <a:ext uri="{FF2B5EF4-FFF2-40B4-BE49-F238E27FC236}">
                <a16:creationId xmlns:a16="http://schemas.microsoft.com/office/drawing/2014/main" id="{88E841EF-628A-421E-9923-EBCF702BCCAC}"/>
              </a:ext>
            </a:extLst>
          </p:cNvPr>
          <p:cNvSpPr/>
          <p:nvPr/>
        </p:nvSpPr>
        <p:spPr>
          <a:xfrm>
            <a:off x="5041624" y="5943116"/>
            <a:ext cx="4102376" cy="369332"/>
          </a:xfrm>
          <a:prstGeom prst="rect">
            <a:avLst/>
          </a:prstGeom>
        </p:spPr>
        <p:txBody>
          <a:bodyPr wrap="square">
            <a:spAutoFit/>
          </a:bodyPr>
          <a:lstStyle/>
          <a:p>
            <a:r>
              <a:rPr lang="en-US" sz="900">
                <a:hlinkClick r:id="rId4"/>
              </a:rPr>
              <a:t>https://www.semanticscholar.org/paper/Secret-from-Muscle%3A-Enabling-Secure-Pairing-with-Yang-Wang/6c072ba19c87e1caabd727080e4a0346c89be361</a:t>
            </a:r>
            <a:endParaRPr lang="en-US" sz="900"/>
          </a:p>
        </p:txBody>
      </p:sp>
      <p:sp>
        <p:nvSpPr>
          <p:cNvPr id="13" name="Chỗ dành sẵn cho Ngày tháng 12">
            <a:extLst>
              <a:ext uri="{FF2B5EF4-FFF2-40B4-BE49-F238E27FC236}">
                <a16:creationId xmlns:a16="http://schemas.microsoft.com/office/drawing/2014/main" id="{A5501401-3E00-41E3-B46D-47258DB1A306}"/>
              </a:ext>
            </a:extLst>
          </p:cNvPr>
          <p:cNvSpPr>
            <a:spLocks noGrp="1"/>
          </p:cNvSpPr>
          <p:nvPr>
            <p:ph type="dt" sz="half" idx="10"/>
          </p:nvPr>
        </p:nvSpPr>
        <p:spPr/>
        <p:txBody>
          <a:bodyPr/>
          <a:lstStyle/>
          <a:p>
            <a:fld id="{E2CBF630-E077-4799-9CDA-71D3089F8D8C}" type="datetime1">
              <a:rPr lang="en-US" smtClean="0"/>
              <a:t>16/07/2020</a:t>
            </a:fld>
            <a:endParaRPr lang="en-US"/>
          </a:p>
        </p:txBody>
      </p:sp>
      <p:sp>
        <p:nvSpPr>
          <p:cNvPr id="17" name="Chỗ dành sẵn cho Số hiệu Bản chiếu 16">
            <a:extLst>
              <a:ext uri="{FF2B5EF4-FFF2-40B4-BE49-F238E27FC236}">
                <a16:creationId xmlns:a16="http://schemas.microsoft.com/office/drawing/2014/main" id="{B28E0113-6855-4156-83B6-D25A7CD569C7}"/>
              </a:ext>
            </a:extLst>
          </p:cNvPr>
          <p:cNvSpPr>
            <a:spLocks noGrp="1"/>
          </p:cNvSpPr>
          <p:nvPr>
            <p:ph type="sldNum" sz="quarter" idx="12"/>
          </p:nvPr>
        </p:nvSpPr>
        <p:spPr/>
        <p:txBody>
          <a:bodyPr/>
          <a:lstStyle/>
          <a:p>
            <a:fld id="{A02EBBDA-6239-48A4-BF42-145536EAE284}" type="slidenum">
              <a:rPr lang="en-US" smtClean="0"/>
              <a:t>22</a:t>
            </a:fld>
            <a:endParaRPr lang="en-US"/>
          </a:p>
        </p:txBody>
      </p:sp>
    </p:spTree>
    <p:extLst>
      <p:ext uri="{BB962C8B-B14F-4D97-AF65-F5344CB8AC3E}">
        <p14:creationId xmlns:p14="http://schemas.microsoft.com/office/powerpoint/2010/main" val="1333932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5AA08D7-3744-4681-9972-E78132D88D1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Backup slide</a:t>
            </a:r>
          </a:p>
        </p:txBody>
      </p:sp>
      <p:sp>
        <p:nvSpPr>
          <p:cNvPr id="4" name="Chỗ dành sẵn cho Ngày tháng 3">
            <a:extLst>
              <a:ext uri="{FF2B5EF4-FFF2-40B4-BE49-F238E27FC236}">
                <a16:creationId xmlns:a16="http://schemas.microsoft.com/office/drawing/2014/main" id="{3F069A48-4372-4A93-B67E-442D2FAA6E09}"/>
              </a:ext>
            </a:extLst>
          </p:cNvPr>
          <p:cNvSpPr>
            <a:spLocks noGrp="1"/>
          </p:cNvSpPr>
          <p:nvPr>
            <p:ph type="dt" sz="half" idx="10"/>
          </p:nvPr>
        </p:nvSpPr>
        <p:spPr/>
        <p:txBody>
          <a:bodyPr/>
          <a:lstStyle/>
          <a:p>
            <a:fld id="{20F2F9BC-B97D-4562-8C96-B1827249EFBF}"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DDA5E899-3FD7-47AD-BCF3-4FFCA38D3B67}"/>
              </a:ext>
            </a:extLst>
          </p:cNvPr>
          <p:cNvSpPr>
            <a:spLocks noGrp="1"/>
          </p:cNvSpPr>
          <p:nvPr>
            <p:ph type="sldNum" sz="quarter" idx="12"/>
          </p:nvPr>
        </p:nvSpPr>
        <p:spPr/>
        <p:txBody>
          <a:bodyPr/>
          <a:lstStyle/>
          <a:p>
            <a:fld id="{A02EBBDA-6239-48A4-BF42-145536EAE284}" type="slidenum">
              <a:rPr lang="en-US" smtClean="0"/>
              <a:t>23</a:t>
            </a:fld>
            <a:endParaRPr lang="en-US"/>
          </a:p>
        </p:txBody>
      </p:sp>
      <p:sp>
        <p:nvSpPr>
          <p:cNvPr id="8" name="Hộp Văn bản 7">
            <a:extLst>
              <a:ext uri="{FF2B5EF4-FFF2-40B4-BE49-F238E27FC236}">
                <a16:creationId xmlns:a16="http://schemas.microsoft.com/office/drawing/2014/main" id="{072D3DEF-A5DF-451E-BD04-D4AAB28B7CFA}"/>
              </a:ext>
            </a:extLst>
          </p:cNvPr>
          <p:cNvSpPr txBox="1"/>
          <p:nvPr/>
        </p:nvSpPr>
        <p:spPr>
          <a:xfrm>
            <a:off x="488950" y="1238248"/>
            <a:ext cx="3756156"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Phân tích tín hiệu trên Matlab</a:t>
            </a:r>
          </a:p>
        </p:txBody>
      </p:sp>
      <p:pic>
        <p:nvPicPr>
          <p:cNvPr id="9" name="Picture 35">
            <a:extLst>
              <a:ext uri="{FF2B5EF4-FFF2-40B4-BE49-F238E27FC236}">
                <a16:creationId xmlns:a16="http://schemas.microsoft.com/office/drawing/2014/main" id="{AF59EC16-D8BE-4731-8472-C238CA83ECED}"/>
              </a:ext>
            </a:extLst>
          </p:cNvPr>
          <p:cNvPicPr>
            <a:picLocks noChangeAspect="1"/>
          </p:cNvPicPr>
          <p:nvPr/>
        </p:nvPicPr>
        <p:blipFill>
          <a:blip r:embed="rId3"/>
          <a:stretch>
            <a:fillRect/>
          </a:stretch>
        </p:blipFill>
        <p:spPr>
          <a:xfrm>
            <a:off x="-7422" y="2213726"/>
            <a:ext cx="4748899" cy="3567257"/>
          </a:xfrm>
          <a:prstGeom prst="rect">
            <a:avLst/>
          </a:prstGeom>
        </p:spPr>
      </p:pic>
      <p:pic>
        <p:nvPicPr>
          <p:cNvPr id="10" name="Picture 2">
            <a:extLst>
              <a:ext uri="{FF2B5EF4-FFF2-40B4-BE49-F238E27FC236}">
                <a16:creationId xmlns:a16="http://schemas.microsoft.com/office/drawing/2014/main" id="{D1548BA4-6478-429D-9FE7-F59B2B4B6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5304" y="3929384"/>
            <a:ext cx="3951093" cy="21998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9766B728-790A-400B-BC46-4108B3C9A1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5304" y="1578735"/>
            <a:ext cx="3951093" cy="2308240"/>
          </a:xfrm>
          <a:prstGeom prst="rect">
            <a:avLst/>
          </a:prstGeom>
          <a:noFill/>
          <a:extLst>
            <a:ext uri="{909E8E84-426E-40DD-AFC4-6F175D3DCCD1}">
              <a14:hiddenFill xmlns:a14="http://schemas.microsoft.com/office/drawing/2010/main">
                <a:solidFill>
                  <a:srgbClr val="FFFFFF"/>
                </a:solidFill>
              </a14:hiddenFill>
            </a:ext>
          </a:extLst>
        </p:spPr>
      </p:pic>
      <p:sp>
        <p:nvSpPr>
          <p:cNvPr id="12" name="Hình chữ nhật 11">
            <a:extLst>
              <a:ext uri="{FF2B5EF4-FFF2-40B4-BE49-F238E27FC236}">
                <a16:creationId xmlns:a16="http://schemas.microsoft.com/office/drawing/2014/main" id="{ED7D8EA6-75DB-45AF-BDA1-B71D8C640607}"/>
              </a:ext>
            </a:extLst>
          </p:cNvPr>
          <p:cNvSpPr/>
          <p:nvPr/>
        </p:nvSpPr>
        <p:spPr>
          <a:xfrm>
            <a:off x="1413661" y="3982364"/>
            <a:ext cx="299803" cy="195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ình chữ nhật 12">
            <a:extLst>
              <a:ext uri="{FF2B5EF4-FFF2-40B4-BE49-F238E27FC236}">
                <a16:creationId xmlns:a16="http://schemas.microsoft.com/office/drawing/2014/main" id="{D64A316A-C625-4E49-833B-7C46947FC24A}"/>
              </a:ext>
            </a:extLst>
          </p:cNvPr>
          <p:cNvSpPr/>
          <p:nvPr/>
        </p:nvSpPr>
        <p:spPr>
          <a:xfrm>
            <a:off x="2193149" y="3268685"/>
            <a:ext cx="299803" cy="18390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ộp Văn bản 13">
            <a:extLst>
              <a:ext uri="{FF2B5EF4-FFF2-40B4-BE49-F238E27FC236}">
                <a16:creationId xmlns:a16="http://schemas.microsoft.com/office/drawing/2014/main" id="{AE91D023-0476-4944-A75A-E7664EBE762D}"/>
              </a:ext>
            </a:extLst>
          </p:cNvPr>
          <p:cNvSpPr txBox="1"/>
          <p:nvPr/>
        </p:nvSpPr>
        <p:spPr>
          <a:xfrm>
            <a:off x="967747" y="2702141"/>
            <a:ext cx="745717" cy="369332"/>
          </a:xfrm>
          <a:prstGeom prst="rect">
            <a:avLst/>
          </a:prstGeom>
          <a:noFill/>
        </p:spPr>
        <p:txBody>
          <a:bodyPr wrap="none" rtlCol="0">
            <a:spAutoFit/>
          </a:bodyPr>
          <a:lstStyle/>
          <a:p>
            <a:r>
              <a:rPr lang="en-US"/>
              <a:t>Nhiễu</a:t>
            </a:r>
          </a:p>
        </p:txBody>
      </p:sp>
      <p:cxnSp>
        <p:nvCxnSpPr>
          <p:cNvPr id="16" name="Đường kết nối Mũi tên Thẳng 15">
            <a:extLst>
              <a:ext uri="{FF2B5EF4-FFF2-40B4-BE49-F238E27FC236}">
                <a16:creationId xmlns:a16="http://schemas.microsoft.com/office/drawing/2014/main" id="{720AF641-FEC7-41B7-AC73-EDDFDC0D9BE7}"/>
              </a:ext>
            </a:extLst>
          </p:cNvPr>
          <p:cNvCxnSpPr/>
          <p:nvPr/>
        </p:nvCxnSpPr>
        <p:spPr>
          <a:xfrm>
            <a:off x="1413661" y="3017917"/>
            <a:ext cx="149901" cy="9151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Hộp Văn bản 16">
            <a:extLst>
              <a:ext uri="{FF2B5EF4-FFF2-40B4-BE49-F238E27FC236}">
                <a16:creationId xmlns:a16="http://schemas.microsoft.com/office/drawing/2014/main" id="{65B78DD4-A1AD-4ECC-A383-266C507C26FB}"/>
              </a:ext>
            </a:extLst>
          </p:cNvPr>
          <p:cNvSpPr txBox="1"/>
          <p:nvPr/>
        </p:nvSpPr>
        <p:spPr>
          <a:xfrm>
            <a:off x="2160186" y="2648585"/>
            <a:ext cx="1444626" cy="369332"/>
          </a:xfrm>
          <a:prstGeom prst="rect">
            <a:avLst/>
          </a:prstGeom>
          <a:noFill/>
        </p:spPr>
        <p:txBody>
          <a:bodyPr wrap="none" rtlCol="0">
            <a:spAutoFit/>
          </a:bodyPr>
          <a:lstStyle/>
          <a:p>
            <a:r>
              <a:rPr lang="en-US"/>
              <a:t>Tín hiệu EMG</a:t>
            </a:r>
          </a:p>
        </p:txBody>
      </p:sp>
      <p:cxnSp>
        <p:nvCxnSpPr>
          <p:cNvPr id="21" name="Đường kết nối Mũi tên Thẳng 20">
            <a:extLst>
              <a:ext uri="{FF2B5EF4-FFF2-40B4-BE49-F238E27FC236}">
                <a16:creationId xmlns:a16="http://schemas.microsoft.com/office/drawing/2014/main" id="{E4B894FF-37F9-494D-A382-00004124A551}"/>
              </a:ext>
            </a:extLst>
          </p:cNvPr>
          <p:cNvCxnSpPr/>
          <p:nvPr/>
        </p:nvCxnSpPr>
        <p:spPr>
          <a:xfrm flipH="1">
            <a:off x="2381300" y="2920809"/>
            <a:ext cx="111652" cy="3478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Hộp Văn bản 21">
            <a:extLst>
              <a:ext uri="{FF2B5EF4-FFF2-40B4-BE49-F238E27FC236}">
                <a16:creationId xmlns:a16="http://schemas.microsoft.com/office/drawing/2014/main" id="{337A2EBA-A9CF-4AB8-81CE-7823B858BAF5}"/>
              </a:ext>
            </a:extLst>
          </p:cNvPr>
          <p:cNvSpPr txBox="1"/>
          <p:nvPr/>
        </p:nvSpPr>
        <p:spPr>
          <a:xfrm>
            <a:off x="6000909" y="1269026"/>
            <a:ext cx="1899879" cy="369332"/>
          </a:xfrm>
          <a:prstGeom prst="rect">
            <a:avLst/>
          </a:prstGeom>
          <a:noFill/>
        </p:spPr>
        <p:txBody>
          <a:bodyPr wrap="none" rtlCol="0">
            <a:spAutoFit/>
          </a:bodyPr>
          <a:lstStyle/>
          <a:p>
            <a:r>
              <a:rPr lang="en-US"/>
              <a:t>Phổ biên độ nhiễu</a:t>
            </a:r>
          </a:p>
        </p:txBody>
      </p:sp>
      <p:sp>
        <p:nvSpPr>
          <p:cNvPr id="23" name="Hộp Văn bản 22">
            <a:extLst>
              <a:ext uri="{FF2B5EF4-FFF2-40B4-BE49-F238E27FC236}">
                <a16:creationId xmlns:a16="http://schemas.microsoft.com/office/drawing/2014/main" id="{09D4193F-EE3E-4281-826C-B4CC2D41FCE6}"/>
              </a:ext>
            </a:extLst>
          </p:cNvPr>
          <p:cNvSpPr txBox="1"/>
          <p:nvPr/>
        </p:nvSpPr>
        <p:spPr>
          <a:xfrm>
            <a:off x="5655462" y="6110023"/>
            <a:ext cx="2590774" cy="369332"/>
          </a:xfrm>
          <a:prstGeom prst="rect">
            <a:avLst/>
          </a:prstGeom>
          <a:noFill/>
        </p:spPr>
        <p:txBody>
          <a:bodyPr wrap="none" rtlCol="0">
            <a:spAutoFit/>
          </a:bodyPr>
          <a:lstStyle/>
          <a:p>
            <a:r>
              <a:rPr lang="en-US"/>
              <a:t>Phổ biên độ tín hiệu EMG</a:t>
            </a:r>
          </a:p>
        </p:txBody>
      </p:sp>
      <p:sp>
        <p:nvSpPr>
          <p:cNvPr id="24" name="Hộp Văn bản 23">
            <a:extLst>
              <a:ext uri="{FF2B5EF4-FFF2-40B4-BE49-F238E27FC236}">
                <a16:creationId xmlns:a16="http://schemas.microsoft.com/office/drawing/2014/main" id="{69D10987-2EF0-49AB-809A-6B95DE276440}"/>
              </a:ext>
            </a:extLst>
          </p:cNvPr>
          <p:cNvSpPr txBox="1"/>
          <p:nvPr/>
        </p:nvSpPr>
        <p:spPr>
          <a:xfrm>
            <a:off x="819073" y="5830308"/>
            <a:ext cx="3301096" cy="369332"/>
          </a:xfrm>
          <a:prstGeom prst="rect">
            <a:avLst/>
          </a:prstGeom>
          <a:noFill/>
        </p:spPr>
        <p:txBody>
          <a:bodyPr wrap="none" rtlCol="0">
            <a:spAutoFit/>
          </a:bodyPr>
          <a:lstStyle/>
          <a:p>
            <a:r>
              <a:rPr lang="en-US"/>
              <a:t>Tín hiệu EMG trên miền thời gian</a:t>
            </a:r>
          </a:p>
        </p:txBody>
      </p:sp>
      <p:sp>
        <p:nvSpPr>
          <p:cNvPr id="26" name="Mũi tên: Phải 25">
            <a:extLst>
              <a:ext uri="{FF2B5EF4-FFF2-40B4-BE49-F238E27FC236}">
                <a16:creationId xmlns:a16="http://schemas.microsoft.com/office/drawing/2014/main" id="{71D29655-F9E7-4554-A29A-C0C1A93A30EB}"/>
              </a:ext>
            </a:extLst>
          </p:cNvPr>
          <p:cNvSpPr/>
          <p:nvPr/>
        </p:nvSpPr>
        <p:spPr>
          <a:xfrm>
            <a:off x="4465104" y="3767055"/>
            <a:ext cx="685241" cy="291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ộp Văn bản 26">
            <a:extLst>
              <a:ext uri="{FF2B5EF4-FFF2-40B4-BE49-F238E27FC236}">
                <a16:creationId xmlns:a16="http://schemas.microsoft.com/office/drawing/2014/main" id="{1A2EEF3C-312A-48A3-B9B5-EED7870FD698}"/>
              </a:ext>
            </a:extLst>
          </p:cNvPr>
          <p:cNvSpPr txBox="1"/>
          <p:nvPr/>
        </p:nvSpPr>
        <p:spPr>
          <a:xfrm>
            <a:off x="4289039" y="3191687"/>
            <a:ext cx="1083627" cy="646331"/>
          </a:xfrm>
          <a:prstGeom prst="rect">
            <a:avLst/>
          </a:prstGeom>
          <a:noFill/>
        </p:spPr>
        <p:txBody>
          <a:bodyPr wrap="square" rtlCol="0">
            <a:spAutoFit/>
          </a:bodyPr>
          <a:lstStyle/>
          <a:p>
            <a:pPr algn="ctr"/>
            <a:r>
              <a:rPr lang="en-US"/>
              <a:t>Phân tích FFT</a:t>
            </a:r>
          </a:p>
        </p:txBody>
      </p:sp>
    </p:spTree>
    <p:extLst>
      <p:ext uri="{BB962C8B-B14F-4D97-AF65-F5344CB8AC3E}">
        <p14:creationId xmlns:p14="http://schemas.microsoft.com/office/powerpoint/2010/main" val="150622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E739AC5-3A69-4F68-858D-076F5B9AEB9F}"/>
              </a:ext>
            </a:extLst>
          </p:cNvPr>
          <p:cNvGrpSpPr/>
          <p:nvPr/>
        </p:nvGrpSpPr>
        <p:grpSpPr>
          <a:xfrm>
            <a:off x="-642214" y="1776191"/>
            <a:ext cx="2702500" cy="4019067"/>
            <a:chOff x="276374" y="791643"/>
            <a:chExt cx="3525440" cy="5180272"/>
          </a:xfrm>
        </p:grpSpPr>
        <p:grpSp>
          <p:nvGrpSpPr>
            <p:cNvPr id="39" name="Group 38">
              <a:extLst>
                <a:ext uri="{FF2B5EF4-FFF2-40B4-BE49-F238E27FC236}">
                  <a16:creationId xmlns:a16="http://schemas.microsoft.com/office/drawing/2014/main" id="{A9349AC5-4AB0-4194-87A5-3C3CCE21F65D}"/>
                </a:ext>
              </a:extLst>
            </p:cNvPr>
            <p:cNvGrpSpPr/>
            <p:nvPr/>
          </p:nvGrpSpPr>
          <p:grpSpPr>
            <a:xfrm>
              <a:off x="276374" y="791643"/>
              <a:ext cx="3525440" cy="5180272"/>
              <a:chOff x="276374" y="791643"/>
              <a:chExt cx="3525440" cy="5180272"/>
            </a:xfrm>
          </p:grpSpPr>
          <p:grpSp>
            <p:nvGrpSpPr>
              <p:cNvPr id="38" name="Group 37">
                <a:extLst>
                  <a:ext uri="{FF2B5EF4-FFF2-40B4-BE49-F238E27FC236}">
                    <a16:creationId xmlns:a16="http://schemas.microsoft.com/office/drawing/2014/main" id="{3EE5B101-B031-49EF-8DA4-E98E47943FA5}"/>
                  </a:ext>
                </a:extLst>
              </p:cNvPr>
              <p:cNvGrpSpPr/>
              <p:nvPr/>
            </p:nvGrpSpPr>
            <p:grpSpPr>
              <a:xfrm>
                <a:off x="276374" y="791643"/>
                <a:ext cx="3525440" cy="5180272"/>
                <a:chOff x="276374" y="791643"/>
                <a:chExt cx="3525440" cy="5180272"/>
              </a:xfrm>
            </p:grpSpPr>
            <p:grpSp>
              <p:nvGrpSpPr>
                <p:cNvPr id="37" name="Group 36">
                  <a:extLst>
                    <a:ext uri="{FF2B5EF4-FFF2-40B4-BE49-F238E27FC236}">
                      <a16:creationId xmlns:a16="http://schemas.microsoft.com/office/drawing/2014/main" id="{5F5CBCAD-562C-4D7F-BC4F-EEAE5FA3A2F9}"/>
                    </a:ext>
                  </a:extLst>
                </p:cNvPr>
                <p:cNvGrpSpPr/>
                <p:nvPr/>
              </p:nvGrpSpPr>
              <p:grpSpPr>
                <a:xfrm>
                  <a:off x="276374" y="791643"/>
                  <a:ext cx="3525440" cy="5180272"/>
                  <a:chOff x="276374" y="791643"/>
                  <a:chExt cx="3525440" cy="5180272"/>
                </a:xfrm>
              </p:grpSpPr>
              <p:grpSp>
                <p:nvGrpSpPr>
                  <p:cNvPr id="9" name="Group 4"/>
                  <p:cNvGrpSpPr>
                    <a:grpSpLocks noChangeAspect="1"/>
                  </p:cNvGrpSpPr>
                  <p:nvPr/>
                </p:nvGrpSpPr>
                <p:grpSpPr bwMode="auto">
                  <a:xfrm>
                    <a:off x="276374" y="791643"/>
                    <a:ext cx="3525440" cy="5180272"/>
                    <a:chOff x="459" y="490"/>
                    <a:chExt cx="2075" cy="3049"/>
                  </a:xfrm>
                </p:grpSpPr>
                <p:sp>
                  <p:nvSpPr>
                    <p:cNvPr id="11" name="Rectangle 5"/>
                    <p:cNvSpPr>
                      <a:spLocks noChangeArrowheads="1"/>
                    </p:cNvSpPr>
                    <p:nvPr/>
                  </p:nvSpPr>
                  <p:spPr bwMode="auto">
                    <a:xfrm>
                      <a:off x="459" y="490"/>
                      <a:ext cx="18"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750">
                          <a:solidFill>
                            <a:srgbClr val="31849B"/>
                          </a:solidFill>
                          <a:latin typeface="+mn-lt"/>
                        </a:rPr>
                        <a:t> </a:t>
                      </a:r>
                      <a:endParaRPr lang="en-US" altLang="en-US" sz="1350">
                        <a:latin typeface="+mn-lt"/>
                      </a:endParaRPr>
                    </a:p>
                  </p:txBody>
                </p:sp>
                <p:sp>
                  <p:nvSpPr>
                    <p:cNvPr id="12" name="Oval 7"/>
                    <p:cNvSpPr>
                      <a:spLocks noChangeArrowheads="1"/>
                    </p:cNvSpPr>
                    <p:nvPr/>
                  </p:nvSpPr>
                  <p:spPr bwMode="auto">
                    <a:xfrm>
                      <a:off x="1179" y="654"/>
                      <a:ext cx="970" cy="407"/>
                    </a:xfrm>
                    <a:prstGeom prst="ellipse">
                      <a:avLst/>
                    </a:prstGeom>
                    <a:noFill/>
                    <a:ln w="9525"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3" name="Oval 8"/>
                    <p:cNvSpPr>
                      <a:spLocks noChangeArrowheads="1"/>
                    </p:cNvSpPr>
                    <p:nvPr/>
                  </p:nvSpPr>
                  <p:spPr bwMode="auto">
                    <a:xfrm>
                      <a:off x="1179" y="654"/>
                      <a:ext cx="970" cy="407"/>
                    </a:xfrm>
                    <a:prstGeom prst="ellipse">
                      <a:avLst/>
                    </a:prstGeom>
                    <a:noFill/>
                    <a:ln w="9525"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4" name="Rectangle 9"/>
                    <p:cNvSpPr>
                      <a:spLocks noChangeArrowheads="1"/>
                    </p:cNvSpPr>
                    <p:nvPr/>
                  </p:nvSpPr>
                  <p:spPr bwMode="auto">
                    <a:xfrm>
                      <a:off x="1547" y="793"/>
                      <a:ext cx="28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900" dirty="0" err="1">
                          <a:solidFill>
                            <a:srgbClr val="000000"/>
                          </a:solidFill>
                          <a:latin typeface="+mn-lt"/>
                          <a:cs typeface="Times New Roman" panose="02020603050405020304" pitchFamily="18" charset="0"/>
                        </a:rPr>
                        <a:t>Bắt</a:t>
                      </a:r>
                      <a:r>
                        <a:rPr lang="en-US" altLang="en-US" sz="900" dirty="0">
                          <a:solidFill>
                            <a:srgbClr val="000000"/>
                          </a:solidFill>
                          <a:latin typeface="+mn-lt"/>
                          <a:cs typeface="Times New Roman" panose="02020603050405020304" pitchFamily="18" charset="0"/>
                        </a:rPr>
                        <a:t> </a:t>
                      </a:r>
                      <a:r>
                        <a:rPr lang="en-US" altLang="en-US" sz="900" dirty="0" err="1">
                          <a:solidFill>
                            <a:srgbClr val="000000"/>
                          </a:solidFill>
                          <a:latin typeface="+mn-lt"/>
                          <a:cs typeface="Times New Roman" panose="02020603050405020304" pitchFamily="18" charset="0"/>
                        </a:rPr>
                        <a:t>dầu</a:t>
                      </a:r>
                      <a:endParaRPr lang="en-US" altLang="en-US" sz="1350" dirty="0">
                        <a:latin typeface="+mn-lt"/>
                        <a:cs typeface="Times New Roman" panose="02020603050405020304" pitchFamily="18" charset="0"/>
                      </a:endParaRPr>
                    </a:p>
                  </p:txBody>
                </p:sp>
                <p:sp>
                  <p:nvSpPr>
                    <p:cNvPr id="15" name="Freeform 11"/>
                    <p:cNvSpPr>
                      <a:spLocks/>
                    </p:cNvSpPr>
                    <p:nvPr/>
                  </p:nvSpPr>
                  <p:spPr bwMode="auto">
                    <a:xfrm>
                      <a:off x="1041" y="1207"/>
                      <a:ext cx="1247" cy="350"/>
                    </a:xfrm>
                    <a:custGeom>
                      <a:avLst/>
                      <a:gdLst>
                        <a:gd name="T0" fmla="*/ 0 w 1247"/>
                        <a:gd name="T1" fmla="*/ 350 h 350"/>
                        <a:gd name="T2" fmla="*/ 970 w 1247"/>
                        <a:gd name="T3" fmla="*/ 350 h 350"/>
                        <a:gd name="T4" fmla="*/ 1247 w 1247"/>
                        <a:gd name="T5" fmla="*/ 0 h 350"/>
                        <a:gd name="T6" fmla="*/ 277 w 1247"/>
                        <a:gd name="T7" fmla="*/ 0 h 350"/>
                        <a:gd name="T8" fmla="*/ 0 w 1247"/>
                        <a:gd name="T9" fmla="*/ 350 h 350"/>
                      </a:gdLst>
                      <a:ahLst/>
                      <a:cxnLst>
                        <a:cxn ang="0">
                          <a:pos x="T0" y="T1"/>
                        </a:cxn>
                        <a:cxn ang="0">
                          <a:pos x="T2" y="T3"/>
                        </a:cxn>
                        <a:cxn ang="0">
                          <a:pos x="T4" y="T5"/>
                        </a:cxn>
                        <a:cxn ang="0">
                          <a:pos x="T6" y="T7"/>
                        </a:cxn>
                        <a:cxn ang="0">
                          <a:pos x="T8" y="T9"/>
                        </a:cxn>
                      </a:cxnLst>
                      <a:rect l="0" t="0" r="r" b="b"/>
                      <a:pathLst>
                        <a:path w="1247" h="350">
                          <a:moveTo>
                            <a:pt x="0" y="350"/>
                          </a:moveTo>
                          <a:lnTo>
                            <a:pt x="970" y="350"/>
                          </a:lnTo>
                          <a:lnTo>
                            <a:pt x="1247" y="0"/>
                          </a:lnTo>
                          <a:lnTo>
                            <a:pt x="277" y="0"/>
                          </a:lnTo>
                          <a:lnTo>
                            <a:pt x="0" y="350"/>
                          </a:lnTo>
                          <a:close/>
                        </a:path>
                      </a:pathLst>
                    </a:custGeom>
                    <a:noFill/>
                    <a:ln w="9525"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12"/>
                    <p:cNvSpPr>
                      <a:spLocks/>
                    </p:cNvSpPr>
                    <p:nvPr/>
                  </p:nvSpPr>
                  <p:spPr bwMode="auto">
                    <a:xfrm>
                      <a:off x="1041" y="1207"/>
                      <a:ext cx="1247" cy="350"/>
                    </a:xfrm>
                    <a:custGeom>
                      <a:avLst/>
                      <a:gdLst>
                        <a:gd name="T0" fmla="*/ 0 w 1247"/>
                        <a:gd name="T1" fmla="*/ 350 h 350"/>
                        <a:gd name="T2" fmla="*/ 970 w 1247"/>
                        <a:gd name="T3" fmla="*/ 350 h 350"/>
                        <a:gd name="T4" fmla="*/ 1247 w 1247"/>
                        <a:gd name="T5" fmla="*/ 0 h 350"/>
                        <a:gd name="T6" fmla="*/ 277 w 1247"/>
                        <a:gd name="T7" fmla="*/ 0 h 350"/>
                        <a:gd name="T8" fmla="*/ 0 w 1247"/>
                        <a:gd name="T9" fmla="*/ 350 h 350"/>
                      </a:gdLst>
                      <a:ahLst/>
                      <a:cxnLst>
                        <a:cxn ang="0">
                          <a:pos x="T0" y="T1"/>
                        </a:cxn>
                        <a:cxn ang="0">
                          <a:pos x="T2" y="T3"/>
                        </a:cxn>
                        <a:cxn ang="0">
                          <a:pos x="T4" y="T5"/>
                        </a:cxn>
                        <a:cxn ang="0">
                          <a:pos x="T6" y="T7"/>
                        </a:cxn>
                        <a:cxn ang="0">
                          <a:pos x="T8" y="T9"/>
                        </a:cxn>
                      </a:cxnLst>
                      <a:rect l="0" t="0" r="r" b="b"/>
                      <a:pathLst>
                        <a:path w="1247" h="350">
                          <a:moveTo>
                            <a:pt x="0" y="350"/>
                          </a:moveTo>
                          <a:lnTo>
                            <a:pt x="970" y="350"/>
                          </a:lnTo>
                          <a:lnTo>
                            <a:pt x="1247" y="0"/>
                          </a:lnTo>
                          <a:lnTo>
                            <a:pt x="277" y="0"/>
                          </a:lnTo>
                          <a:lnTo>
                            <a:pt x="0" y="350"/>
                          </a:lnTo>
                          <a:close/>
                        </a:path>
                      </a:pathLst>
                    </a:custGeom>
                    <a:noFill/>
                    <a:ln w="9525"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7" name="Rectangle 14"/>
                    <p:cNvSpPr>
                      <a:spLocks noChangeArrowheads="1"/>
                    </p:cNvSpPr>
                    <p:nvPr/>
                  </p:nvSpPr>
                  <p:spPr bwMode="auto">
                    <a:xfrm>
                      <a:off x="1179" y="1703"/>
                      <a:ext cx="970" cy="349"/>
                    </a:xfrm>
                    <a:prstGeom prst="rect">
                      <a:avLst/>
                    </a:prstGeom>
                    <a:noFill/>
                    <a:ln w="9525"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8" name="Rectangle 15"/>
                    <p:cNvSpPr>
                      <a:spLocks noChangeArrowheads="1"/>
                    </p:cNvSpPr>
                    <p:nvPr/>
                  </p:nvSpPr>
                  <p:spPr bwMode="auto">
                    <a:xfrm>
                      <a:off x="1179" y="1703"/>
                      <a:ext cx="970" cy="349"/>
                    </a:xfrm>
                    <a:prstGeom prst="rect">
                      <a:avLst/>
                    </a:prstGeom>
                    <a:noFill/>
                    <a:ln w="9525"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1" name="Rectangle 18"/>
                    <p:cNvSpPr>
                      <a:spLocks noChangeArrowheads="1"/>
                    </p:cNvSpPr>
                    <p:nvPr/>
                  </p:nvSpPr>
                  <p:spPr bwMode="auto">
                    <a:xfrm>
                      <a:off x="1654" y="1831"/>
                      <a:ext cx="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endParaRPr lang="en-US" altLang="en-US" sz="1350">
                        <a:latin typeface="+mn-lt"/>
                      </a:endParaRPr>
                    </a:p>
                  </p:txBody>
                </p:sp>
                <p:sp>
                  <p:nvSpPr>
                    <p:cNvPr id="22" name="Rectangle 19"/>
                    <p:cNvSpPr>
                      <a:spLocks noChangeArrowheads="1"/>
                    </p:cNvSpPr>
                    <p:nvPr/>
                  </p:nvSpPr>
                  <p:spPr bwMode="auto">
                    <a:xfrm>
                      <a:off x="1686" y="1831"/>
                      <a:ext cx="4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975">
                          <a:solidFill>
                            <a:srgbClr val="000000"/>
                          </a:solidFill>
                          <a:latin typeface="+mn-lt"/>
                        </a:rPr>
                        <a:t>  </a:t>
                      </a:r>
                      <a:endParaRPr lang="en-US" altLang="en-US" sz="1350">
                        <a:latin typeface="+mn-lt"/>
                      </a:endParaRPr>
                    </a:p>
                  </p:txBody>
                </p:sp>
                <p:pic>
                  <p:nvPicPr>
                    <p:cNvPr id="1045"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 y="2195"/>
                      <a:ext cx="971"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2"/>
                    <p:cNvSpPr>
                      <a:spLocks noChangeArrowheads="1"/>
                    </p:cNvSpPr>
                    <p:nvPr/>
                  </p:nvSpPr>
                  <p:spPr bwMode="auto">
                    <a:xfrm>
                      <a:off x="1179" y="2198"/>
                      <a:ext cx="970" cy="350"/>
                    </a:xfrm>
                    <a:prstGeom prst="rect">
                      <a:avLst/>
                    </a:prstGeom>
                    <a:noFill/>
                    <a:ln w="9525"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47"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 y="2738"/>
                      <a:ext cx="97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a:spLocks noChangeArrowheads="1"/>
                    </p:cNvSpPr>
                    <p:nvPr/>
                  </p:nvSpPr>
                  <p:spPr bwMode="auto">
                    <a:xfrm>
                      <a:off x="1179" y="2739"/>
                      <a:ext cx="970" cy="307"/>
                    </a:xfrm>
                    <a:prstGeom prst="rect">
                      <a:avLst/>
                    </a:prstGeom>
                    <a:noFill/>
                    <a:ln w="9525"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30" name="Rectangle 29"/>
                    <p:cNvSpPr>
                      <a:spLocks noChangeArrowheads="1"/>
                    </p:cNvSpPr>
                    <p:nvPr/>
                  </p:nvSpPr>
                  <p:spPr bwMode="auto">
                    <a:xfrm>
                      <a:off x="1637" y="2926"/>
                      <a:ext cx="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endParaRPr lang="en-US" altLang="en-US" sz="1350">
                        <a:latin typeface="+mn-lt"/>
                      </a:endParaRPr>
                    </a:p>
                  </p:txBody>
                </p:sp>
                <p:pic>
                  <p:nvPicPr>
                    <p:cNvPr id="1055" name="Picture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6" y="3230"/>
                      <a:ext cx="85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2"/>
                    <p:cNvSpPr>
                      <a:spLocks noChangeArrowheads="1"/>
                    </p:cNvSpPr>
                    <p:nvPr/>
                  </p:nvSpPr>
                  <p:spPr bwMode="auto">
                    <a:xfrm>
                      <a:off x="1238" y="3232"/>
                      <a:ext cx="852" cy="307"/>
                    </a:xfrm>
                    <a:prstGeom prst="rect">
                      <a:avLst/>
                    </a:prstGeom>
                    <a:noFill/>
                    <a:ln w="9525" cap="sq">
                      <a:solidFill>
                        <a:srgbClr val="4F88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46" name="Line 47"/>
                    <p:cNvSpPr>
                      <a:spLocks noChangeShapeType="1"/>
                    </p:cNvSpPr>
                    <p:nvPr/>
                  </p:nvSpPr>
                  <p:spPr bwMode="auto">
                    <a:xfrm>
                      <a:off x="1664" y="1061"/>
                      <a:ext cx="0" cy="128"/>
                    </a:xfrm>
                    <a:prstGeom prst="line">
                      <a:avLst/>
                    </a:prstGeom>
                    <a:noFill/>
                    <a:ln w="9525" cap="sq">
                      <a:solidFill>
                        <a:srgbClr val="4F88BB"/>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72"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3" y="1166"/>
                      <a:ext cx="15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3" name="Picture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 y="1166"/>
                      <a:ext cx="15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50"/>
                    <p:cNvSpPr>
                      <a:spLocks/>
                    </p:cNvSpPr>
                    <p:nvPr/>
                  </p:nvSpPr>
                  <p:spPr bwMode="auto">
                    <a:xfrm>
                      <a:off x="1628" y="1185"/>
                      <a:ext cx="72" cy="22"/>
                    </a:xfrm>
                    <a:custGeom>
                      <a:avLst/>
                      <a:gdLst>
                        <a:gd name="T0" fmla="*/ 72 w 72"/>
                        <a:gd name="T1" fmla="*/ 0 h 22"/>
                        <a:gd name="T2" fmla="*/ 36 w 72"/>
                        <a:gd name="T3" fmla="*/ 22 h 22"/>
                        <a:gd name="T4" fmla="*/ 0 w 72"/>
                        <a:gd name="T5" fmla="*/ 0 h 22"/>
                        <a:gd name="T6" fmla="*/ 72 w 72"/>
                        <a:gd name="T7" fmla="*/ 0 h 22"/>
                      </a:gdLst>
                      <a:ahLst/>
                      <a:cxnLst>
                        <a:cxn ang="0">
                          <a:pos x="T0" y="T1"/>
                        </a:cxn>
                        <a:cxn ang="0">
                          <a:pos x="T2" y="T3"/>
                        </a:cxn>
                        <a:cxn ang="0">
                          <a:pos x="T4" y="T5"/>
                        </a:cxn>
                        <a:cxn ang="0">
                          <a:pos x="T6" y="T7"/>
                        </a:cxn>
                      </a:cxnLst>
                      <a:rect l="0" t="0" r="r" b="b"/>
                      <a:pathLst>
                        <a:path w="72" h="22">
                          <a:moveTo>
                            <a:pt x="72" y="0"/>
                          </a:moveTo>
                          <a:lnTo>
                            <a:pt x="36" y="22"/>
                          </a:lnTo>
                          <a:lnTo>
                            <a:pt x="0" y="0"/>
                          </a:lnTo>
                          <a:lnTo>
                            <a:pt x="72"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8" name="Freeform 51"/>
                    <p:cNvSpPr>
                      <a:spLocks/>
                    </p:cNvSpPr>
                    <p:nvPr/>
                  </p:nvSpPr>
                  <p:spPr bwMode="auto">
                    <a:xfrm>
                      <a:off x="1628" y="1185"/>
                      <a:ext cx="72" cy="22"/>
                    </a:xfrm>
                    <a:custGeom>
                      <a:avLst/>
                      <a:gdLst>
                        <a:gd name="T0" fmla="*/ 72 w 72"/>
                        <a:gd name="T1" fmla="*/ 0 h 22"/>
                        <a:gd name="T2" fmla="*/ 36 w 72"/>
                        <a:gd name="T3" fmla="*/ 22 h 22"/>
                        <a:gd name="T4" fmla="*/ 0 w 72"/>
                        <a:gd name="T5" fmla="*/ 0 h 22"/>
                        <a:gd name="T6" fmla="*/ 72 w 72"/>
                        <a:gd name="T7" fmla="*/ 0 h 22"/>
                      </a:gdLst>
                      <a:ahLst/>
                      <a:cxnLst>
                        <a:cxn ang="0">
                          <a:pos x="T0" y="T1"/>
                        </a:cxn>
                        <a:cxn ang="0">
                          <a:pos x="T2" y="T3"/>
                        </a:cxn>
                        <a:cxn ang="0">
                          <a:pos x="T4" y="T5"/>
                        </a:cxn>
                        <a:cxn ang="0">
                          <a:pos x="T6" y="T7"/>
                        </a:cxn>
                      </a:cxnLst>
                      <a:rect l="0" t="0" r="r" b="b"/>
                      <a:pathLst>
                        <a:path w="72" h="22">
                          <a:moveTo>
                            <a:pt x="72" y="0"/>
                          </a:moveTo>
                          <a:lnTo>
                            <a:pt x="36" y="22"/>
                          </a:lnTo>
                          <a:lnTo>
                            <a:pt x="0" y="0"/>
                          </a:lnTo>
                          <a:lnTo>
                            <a:pt x="72" y="0"/>
                          </a:lnTo>
                          <a:close/>
                        </a:path>
                      </a:pathLst>
                    </a:custGeom>
                    <a:noFill/>
                    <a:ln w="952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49" name="Line 52"/>
                    <p:cNvSpPr>
                      <a:spLocks noChangeShapeType="1"/>
                    </p:cNvSpPr>
                    <p:nvPr/>
                  </p:nvSpPr>
                  <p:spPr bwMode="auto">
                    <a:xfrm>
                      <a:off x="1664" y="1557"/>
                      <a:ext cx="0" cy="127"/>
                    </a:xfrm>
                    <a:prstGeom prst="line">
                      <a:avLst/>
                    </a:prstGeom>
                    <a:noFill/>
                    <a:ln w="9525" cap="sq">
                      <a:solidFill>
                        <a:srgbClr val="4F88BB"/>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77" name="Picture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 y="1663"/>
                      <a:ext cx="15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8" name="Picture 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3" y="1663"/>
                      <a:ext cx="15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55"/>
                    <p:cNvSpPr>
                      <a:spLocks/>
                    </p:cNvSpPr>
                    <p:nvPr/>
                  </p:nvSpPr>
                  <p:spPr bwMode="auto">
                    <a:xfrm>
                      <a:off x="1628" y="1680"/>
                      <a:ext cx="72" cy="23"/>
                    </a:xfrm>
                    <a:custGeom>
                      <a:avLst/>
                      <a:gdLst>
                        <a:gd name="T0" fmla="*/ 72 w 72"/>
                        <a:gd name="T1" fmla="*/ 0 h 23"/>
                        <a:gd name="T2" fmla="*/ 36 w 72"/>
                        <a:gd name="T3" fmla="*/ 23 h 23"/>
                        <a:gd name="T4" fmla="*/ 0 w 72"/>
                        <a:gd name="T5" fmla="*/ 0 h 23"/>
                        <a:gd name="T6" fmla="*/ 72 w 72"/>
                        <a:gd name="T7" fmla="*/ 0 h 23"/>
                      </a:gdLst>
                      <a:ahLst/>
                      <a:cxnLst>
                        <a:cxn ang="0">
                          <a:pos x="T0" y="T1"/>
                        </a:cxn>
                        <a:cxn ang="0">
                          <a:pos x="T2" y="T3"/>
                        </a:cxn>
                        <a:cxn ang="0">
                          <a:pos x="T4" y="T5"/>
                        </a:cxn>
                        <a:cxn ang="0">
                          <a:pos x="T6" y="T7"/>
                        </a:cxn>
                      </a:cxnLst>
                      <a:rect l="0" t="0" r="r" b="b"/>
                      <a:pathLst>
                        <a:path w="72" h="23">
                          <a:moveTo>
                            <a:pt x="72" y="0"/>
                          </a:moveTo>
                          <a:lnTo>
                            <a:pt x="36" y="23"/>
                          </a:lnTo>
                          <a:lnTo>
                            <a:pt x="0" y="0"/>
                          </a:lnTo>
                          <a:lnTo>
                            <a:pt x="72"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1" name="Freeform 56"/>
                    <p:cNvSpPr>
                      <a:spLocks/>
                    </p:cNvSpPr>
                    <p:nvPr/>
                  </p:nvSpPr>
                  <p:spPr bwMode="auto">
                    <a:xfrm>
                      <a:off x="1628" y="1680"/>
                      <a:ext cx="72" cy="23"/>
                    </a:xfrm>
                    <a:custGeom>
                      <a:avLst/>
                      <a:gdLst>
                        <a:gd name="T0" fmla="*/ 72 w 72"/>
                        <a:gd name="T1" fmla="*/ 0 h 23"/>
                        <a:gd name="T2" fmla="*/ 36 w 72"/>
                        <a:gd name="T3" fmla="*/ 23 h 23"/>
                        <a:gd name="T4" fmla="*/ 0 w 72"/>
                        <a:gd name="T5" fmla="*/ 0 h 23"/>
                        <a:gd name="T6" fmla="*/ 72 w 72"/>
                        <a:gd name="T7" fmla="*/ 0 h 23"/>
                      </a:gdLst>
                      <a:ahLst/>
                      <a:cxnLst>
                        <a:cxn ang="0">
                          <a:pos x="T0" y="T1"/>
                        </a:cxn>
                        <a:cxn ang="0">
                          <a:pos x="T2" y="T3"/>
                        </a:cxn>
                        <a:cxn ang="0">
                          <a:pos x="T4" y="T5"/>
                        </a:cxn>
                        <a:cxn ang="0">
                          <a:pos x="T6" y="T7"/>
                        </a:cxn>
                      </a:cxnLst>
                      <a:rect l="0" t="0" r="r" b="b"/>
                      <a:pathLst>
                        <a:path w="72" h="23">
                          <a:moveTo>
                            <a:pt x="72" y="0"/>
                          </a:moveTo>
                          <a:lnTo>
                            <a:pt x="36" y="23"/>
                          </a:lnTo>
                          <a:lnTo>
                            <a:pt x="0" y="0"/>
                          </a:lnTo>
                          <a:lnTo>
                            <a:pt x="72" y="0"/>
                          </a:lnTo>
                          <a:close/>
                        </a:path>
                      </a:pathLst>
                    </a:custGeom>
                    <a:noFill/>
                    <a:ln w="952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2" name="Line 57"/>
                    <p:cNvSpPr>
                      <a:spLocks noChangeShapeType="1"/>
                    </p:cNvSpPr>
                    <p:nvPr/>
                  </p:nvSpPr>
                  <p:spPr bwMode="auto">
                    <a:xfrm>
                      <a:off x="1664" y="2052"/>
                      <a:ext cx="0" cy="128"/>
                    </a:xfrm>
                    <a:prstGeom prst="line">
                      <a:avLst/>
                    </a:prstGeom>
                    <a:noFill/>
                    <a:ln w="9525" cap="sq">
                      <a:solidFill>
                        <a:srgbClr val="4F88BB"/>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82" name="Picture 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3" y="2154"/>
                      <a:ext cx="15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3" name="Picture 5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3" y="2154"/>
                      <a:ext cx="15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0"/>
                    <p:cNvSpPr>
                      <a:spLocks/>
                    </p:cNvSpPr>
                    <p:nvPr/>
                  </p:nvSpPr>
                  <p:spPr bwMode="auto">
                    <a:xfrm>
                      <a:off x="1628" y="2175"/>
                      <a:ext cx="72" cy="23"/>
                    </a:xfrm>
                    <a:custGeom>
                      <a:avLst/>
                      <a:gdLst>
                        <a:gd name="T0" fmla="*/ 72 w 72"/>
                        <a:gd name="T1" fmla="*/ 0 h 23"/>
                        <a:gd name="T2" fmla="*/ 36 w 72"/>
                        <a:gd name="T3" fmla="*/ 23 h 23"/>
                        <a:gd name="T4" fmla="*/ 0 w 72"/>
                        <a:gd name="T5" fmla="*/ 0 h 23"/>
                        <a:gd name="T6" fmla="*/ 72 w 72"/>
                        <a:gd name="T7" fmla="*/ 0 h 23"/>
                      </a:gdLst>
                      <a:ahLst/>
                      <a:cxnLst>
                        <a:cxn ang="0">
                          <a:pos x="T0" y="T1"/>
                        </a:cxn>
                        <a:cxn ang="0">
                          <a:pos x="T2" y="T3"/>
                        </a:cxn>
                        <a:cxn ang="0">
                          <a:pos x="T4" y="T5"/>
                        </a:cxn>
                        <a:cxn ang="0">
                          <a:pos x="T6" y="T7"/>
                        </a:cxn>
                      </a:cxnLst>
                      <a:rect l="0" t="0" r="r" b="b"/>
                      <a:pathLst>
                        <a:path w="72" h="23">
                          <a:moveTo>
                            <a:pt x="72" y="0"/>
                          </a:moveTo>
                          <a:lnTo>
                            <a:pt x="36" y="23"/>
                          </a:lnTo>
                          <a:lnTo>
                            <a:pt x="0" y="0"/>
                          </a:lnTo>
                          <a:lnTo>
                            <a:pt x="72"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4" name="Freeform 61"/>
                    <p:cNvSpPr>
                      <a:spLocks/>
                    </p:cNvSpPr>
                    <p:nvPr/>
                  </p:nvSpPr>
                  <p:spPr bwMode="auto">
                    <a:xfrm>
                      <a:off x="1628" y="2175"/>
                      <a:ext cx="72" cy="23"/>
                    </a:xfrm>
                    <a:custGeom>
                      <a:avLst/>
                      <a:gdLst>
                        <a:gd name="T0" fmla="*/ 72 w 72"/>
                        <a:gd name="T1" fmla="*/ 0 h 23"/>
                        <a:gd name="T2" fmla="*/ 36 w 72"/>
                        <a:gd name="T3" fmla="*/ 23 h 23"/>
                        <a:gd name="T4" fmla="*/ 0 w 72"/>
                        <a:gd name="T5" fmla="*/ 0 h 23"/>
                        <a:gd name="T6" fmla="*/ 72 w 72"/>
                        <a:gd name="T7" fmla="*/ 0 h 23"/>
                      </a:gdLst>
                      <a:ahLst/>
                      <a:cxnLst>
                        <a:cxn ang="0">
                          <a:pos x="T0" y="T1"/>
                        </a:cxn>
                        <a:cxn ang="0">
                          <a:pos x="T2" y="T3"/>
                        </a:cxn>
                        <a:cxn ang="0">
                          <a:pos x="T4" y="T5"/>
                        </a:cxn>
                        <a:cxn ang="0">
                          <a:pos x="T6" y="T7"/>
                        </a:cxn>
                      </a:cxnLst>
                      <a:rect l="0" t="0" r="r" b="b"/>
                      <a:pathLst>
                        <a:path w="72" h="23">
                          <a:moveTo>
                            <a:pt x="72" y="0"/>
                          </a:moveTo>
                          <a:lnTo>
                            <a:pt x="36" y="23"/>
                          </a:lnTo>
                          <a:lnTo>
                            <a:pt x="0" y="0"/>
                          </a:lnTo>
                          <a:lnTo>
                            <a:pt x="72" y="0"/>
                          </a:lnTo>
                          <a:close/>
                        </a:path>
                      </a:pathLst>
                    </a:custGeom>
                    <a:noFill/>
                    <a:ln w="952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5" name="Line 62"/>
                    <p:cNvSpPr>
                      <a:spLocks noChangeShapeType="1"/>
                    </p:cNvSpPr>
                    <p:nvPr/>
                  </p:nvSpPr>
                  <p:spPr bwMode="auto">
                    <a:xfrm>
                      <a:off x="1664" y="2546"/>
                      <a:ext cx="0" cy="174"/>
                    </a:xfrm>
                    <a:prstGeom prst="line">
                      <a:avLst/>
                    </a:prstGeom>
                    <a:noFill/>
                    <a:ln w="9525" cap="sq">
                      <a:solidFill>
                        <a:srgbClr val="4F88BB"/>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87" name="Picture 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93" y="2697"/>
                      <a:ext cx="1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8" name="Picture 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3" y="2697"/>
                      <a:ext cx="15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65"/>
                    <p:cNvSpPr>
                      <a:spLocks/>
                    </p:cNvSpPr>
                    <p:nvPr/>
                  </p:nvSpPr>
                  <p:spPr bwMode="auto">
                    <a:xfrm>
                      <a:off x="1628" y="2716"/>
                      <a:ext cx="72" cy="23"/>
                    </a:xfrm>
                    <a:custGeom>
                      <a:avLst/>
                      <a:gdLst>
                        <a:gd name="T0" fmla="*/ 72 w 72"/>
                        <a:gd name="T1" fmla="*/ 0 h 23"/>
                        <a:gd name="T2" fmla="*/ 36 w 72"/>
                        <a:gd name="T3" fmla="*/ 23 h 23"/>
                        <a:gd name="T4" fmla="*/ 0 w 72"/>
                        <a:gd name="T5" fmla="*/ 0 h 23"/>
                        <a:gd name="T6" fmla="*/ 72 w 72"/>
                        <a:gd name="T7" fmla="*/ 0 h 23"/>
                      </a:gdLst>
                      <a:ahLst/>
                      <a:cxnLst>
                        <a:cxn ang="0">
                          <a:pos x="T0" y="T1"/>
                        </a:cxn>
                        <a:cxn ang="0">
                          <a:pos x="T2" y="T3"/>
                        </a:cxn>
                        <a:cxn ang="0">
                          <a:pos x="T4" y="T5"/>
                        </a:cxn>
                        <a:cxn ang="0">
                          <a:pos x="T6" y="T7"/>
                        </a:cxn>
                      </a:cxnLst>
                      <a:rect l="0" t="0" r="r" b="b"/>
                      <a:pathLst>
                        <a:path w="72" h="23">
                          <a:moveTo>
                            <a:pt x="72" y="0"/>
                          </a:moveTo>
                          <a:lnTo>
                            <a:pt x="36" y="23"/>
                          </a:lnTo>
                          <a:lnTo>
                            <a:pt x="0" y="0"/>
                          </a:lnTo>
                          <a:lnTo>
                            <a:pt x="72"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57" name="Freeform 66"/>
                    <p:cNvSpPr>
                      <a:spLocks/>
                    </p:cNvSpPr>
                    <p:nvPr/>
                  </p:nvSpPr>
                  <p:spPr bwMode="auto">
                    <a:xfrm>
                      <a:off x="1628" y="2716"/>
                      <a:ext cx="72" cy="23"/>
                    </a:xfrm>
                    <a:custGeom>
                      <a:avLst/>
                      <a:gdLst>
                        <a:gd name="T0" fmla="*/ 72 w 72"/>
                        <a:gd name="T1" fmla="*/ 0 h 23"/>
                        <a:gd name="T2" fmla="*/ 36 w 72"/>
                        <a:gd name="T3" fmla="*/ 23 h 23"/>
                        <a:gd name="T4" fmla="*/ 0 w 72"/>
                        <a:gd name="T5" fmla="*/ 0 h 23"/>
                        <a:gd name="T6" fmla="*/ 72 w 72"/>
                        <a:gd name="T7" fmla="*/ 0 h 23"/>
                      </a:gdLst>
                      <a:ahLst/>
                      <a:cxnLst>
                        <a:cxn ang="0">
                          <a:pos x="T0" y="T1"/>
                        </a:cxn>
                        <a:cxn ang="0">
                          <a:pos x="T2" y="T3"/>
                        </a:cxn>
                        <a:cxn ang="0">
                          <a:pos x="T4" y="T5"/>
                        </a:cxn>
                        <a:cxn ang="0">
                          <a:pos x="T6" y="T7"/>
                        </a:cxn>
                      </a:cxnLst>
                      <a:rect l="0" t="0" r="r" b="b"/>
                      <a:pathLst>
                        <a:path w="72" h="23">
                          <a:moveTo>
                            <a:pt x="72" y="0"/>
                          </a:moveTo>
                          <a:lnTo>
                            <a:pt x="36" y="23"/>
                          </a:lnTo>
                          <a:lnTo>
                            <a:pt x="0" y="0"/>
                          </a:lnTo>
                          <a:lnTo>
                            <a:pt x="72" y="0"/>
                          </a:lnTo>
                          <a:close/>
                        </a:path>
                      </a:pathLst>
                    </a:custGeom>
                    <a:noFill/>
                    <a:ln w="952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8" name="Line 67"/>
                    <p:cNvSpPr>
                      <a:spLocks noChangeShapeType="1"/>
                    </p:cNvSpPr>
                    <p:nvPr/>
                  </p:nvSpPr>
                  <p:spPr bwMode="auto">
                    <a:xfrm>
                      <a:off x="1664" y="3044"/>
                      <a:ext cx="0" cy="160"/>
                    </a:xfrm>
                    <a:prstGeom prst="line">
                      <a:avLst/>
                    </a:prstGeom>
                    <a:noFill/>
                    <a:ln w="9525" cap="sq">
                      <a:solidFill>
                        <a:srgbClr val="4F88BB"/>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92" name="Picture 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93" y="3183"/>
                      <a:ext cx="15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3" name="Picture 6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93" y="3183"/>
                      <a:ext cx="15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Freeform 70"/>
                    <p:cNvSpPr>
                      <a:spLocks/>
                    </p:cNvSpPr>
                    <p:nvPr/>
                  </p:nvSpPr>
                  <p:spPr bwMode="auto">
                    <a:xfrm>
                      <a:off x="1628" y="3204"/>
                      <a:ext cx="72" cy="22"/>
                    </a:xfrm>
                    <a:custGeom>
                      <a:avLst/>
                      <a:gdLst>
                        <a:gd name="T0" fmla="*/ 72 w 72"/>
                        <a:gd name="T1" fmla="*/ 0 h 22"/>
                        <a:gd name="T2" fmla="*/ 36 w 72"/>
                        <a:gd name="T3" fmla="*/ 22 h 22"/>
                        <a:gd name="T4" fmla="*/ 0 w 72"/>
                        <a:gd name="T5" fmla="*/ 0 h 22"/>
                        <a:gd name="T6" fmla="*/ 72 w 72"/>
                        <a:gd name="T7" fmla="*/ 0 h 22"/>
                      </a:gdLst>
                      <a:ahLst/>
                      <a:cxnLst>
                        <a:cxn ang="0">
                          <a:pos x="T0" y="T1"/>
                        </a:cxn>
                        <a:cxn ang="0">
                          <a:pos x="T2" y="T3"/>
                        </a:cxn>
                        <a:cxn ang="0">
                          <a:pos x="T4" y="T5"/>
                        </a:cxn>
                        <a:cxn ang="0">
                          <a:pos x="T6" y="T7"/>
                        </a:cxn>
                      </a:cxnLst>
                      <a:rect l="0" t="0" r="r" b="b"/>
                      <a:pathLst>
                        <a:path w="72" h="22">
                          <a:moveTo>
                            <a:pt x="72" y="0"/>
                          </a:moveTo>
                          <a:lnTo>
                            <a:pt x="36" y="22"/>
                          </a:lnTo>
                          <a:lnTo>
                            <a:pt x="0" y="0"/>
                          </a:lnTo>
                          <a:lnTo>
                            <a:pt x="72"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60" name="Freeform 71"/>
                    <p:cNvSpPr>
                      <a:spLocks/>
                    </p:cNvSpPr>
                    <p:nvPr/>
                  </p:nvSpPr>
                  <p:spPr bwMode="auto">
                    <a:xfrm>
                      <a:off x="1628" y="3204"/>
                      <a:ext cx="72" cy="22"/>
                    </a:xfrm>
                    <a:custGeom>
                      <a:avLst/>
                      <a:gdLst>
                        <a:gd name="T0" fmla="*/ 72 w 72"/>
                        <a:gd name="T1" fmla="*/ 0 h 22"/>
                        <a:gd name="T2" fmla="*/ 36 w 72"/>
                        <a:gd name="T3" fmla="*/ 22 h 22"/>
                        <a:gd name="T4" fmla="*/ 0 w 72"/>
                        <a:gd name="T5" fmla="*/ 0 h 22"/>
                        <a:gd name="T6" fmla="*/ 72 w 72"/>
                        <a:gd name="T7" fmla="*/ 0 h 22"/>
                      </a:gdLst>
                      <a:ahLst/>
                      <a:cxnLst>
                        <a:cxn ang="0">
                          <a:pos x="T0" y="T1"/>
                        </a:cxn>
                        <a:cxn ang="0">
                          <a:pos x="T2" y="T3"/>
                        </a:cxn>
                        <a:cxn ang="0">
                          <a:pos x="T4" y="T5"/>
                        </a:cxn>
                        <a:cxn ang="0">
                          <a:pos x="T6" y="T7"/>
                        </a:cxn>
                      </a:cxnLst>
                      <a:rect l="0" t="0" r="r" b="b"/>
                      <a:pathLst>
                        <a:path w="72" h="22">
                          <a:moveTo>
                            <a:pt x="72" y="0"/>
                          </a:moveTo>
                          <a:lnTo>
                            <a:pt x="36" y="22"/>
                          </a:lnTo>
                          <a:lnTo>
                            <a:pt x="0" y="0"/>
                          </a:lnTo>
                          <a:lnTo>
                            <a:pt x="72" y="0"/>
                          </a:lnTo>
                          <a:close/>
                        </a:path>
                      </a:pathLst>
                    </a:custGeom>
                    <a:noFill/>
                    <a:ln w="9525"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97" name="Picture 7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59" y="3323"/>
                      <a:ext cx="111" cy="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 name="Picture 8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88" y="2890"/>
                      <a:ext cx="14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7" name="Picture 8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88" y="2890"/>
                      <a:ext cx="14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 name="Rectangle 99"/>
                    <p:cNvSpPr>
                      <a:spLocks noChangeArrowheads="1"/>
                    </p:cNvSpPr>
                    <p:nvPr/>
                  </p:nvSpPr>
                  <p:spPr bwMode="auto">
                    <a:xfrm>
                      <a:off x="1344" y="1287"/>
                      <a:ext cx="58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825" dirty="0" err="1">
                          <a:solidFill>
                            <a:srgbClr val="000000"/>
                          </a:solidFill>
                          <a:latin typeface="+mn-lt"/>
                          <a:cs typeface="Times New Roman" panose="02020603050405020304" pitchFamily="18" charset="0"/>
                        </a:rPr>
                        <a:t>Lấy</a:t>
                      </a:r>
                      <a:r>
                        <a:rPr lang="en-US" altLang="en-US" sz="825" dirty="0">
                          <a:solidFill>
                            <a:srgbClr val="000000"/>
                          </a:solidFill>
                          <a:latin typeface="+mn-lt"/>
                          <a:cs typeface="Times New Roman" panose="02020603050405020304" pitchFamily="18" charset="0"/>
                        </a:rPr>
                        <a:t> </a:t>
                      </a:r>
                      <a:r>
                        <a:rPr lang="en-US" altLang="en-US" sz="825" dirty="0" err="1">
                          <a:solidFill>
                            <a:srgbClr val="000000"/>
                          </a:solidFill>
                          <a:latin typeface="+mn-lt"/>
                          <a:cs typeface="Times New Roman" panose="02020603050405020304" pitchFamily="18" charset="0"/>
                        </a:rPr>
                        <a:t>tín</a:t>
                      </a:r>
                      <a:r>
                        <a:rPr lang="en-US" altLang="en-US" sz="825" dirty="0">
                          <a:solidFill>
                            <a:srgbClr val="000000"/>
                          </a:solidFill>
                          <a:latin typeface="+mn-lt"/>
                          <a:cs typeface="Times New Roman" panose="02020603050405020304" pitchFamily="18" charset="0"/>
                        </a:rPr>
                        <a:t> </a:t>
                      </a:r>
                      <a:r>
                        <a:rPr lang="en-US" altLang="en-US" sz="825" dirty="0" err="1">
                          <a:solidFill>
                            <a:srgbClr val="000000"/>
                          </a:solidFill>
                          <a:latin typeface="+mn-lt"/>
                          <a:cs typeface="Times New Roman" panose="02020603050405020304" pitchFamily="18" charset="0"/>
                        </a:rPr>
                        <a:t>hiệu</a:t>
                      </a:r>
                      <a:r>
                        <a:rPr lang="en-US" altLang="en-US" sz="825" dirty="0">
                          <a:solidFill>
                            <a:srgbClr val="000000"/>
                          </a:solidFill>
                          <a:latin typeface="+mn-lt"/>
                          <a:cs typeface="Times New Roman" panose="02020603050405020304" pitchFamily="18" charset="0"/>
                        </a:rPr>
                        <a:t> EMG</a:t>
                      </a:r>
                    </a:p>
                    <a:p>
                      <a:pPr defTabSz="685800"/>
                      <a:r>
                        <a:rPr lang="en-US" altLang="en-US" sz="825" dirty="0" err="1">
                          <a:solidFill>
                            <a:srgbClr val="000000"/>
                          </a:solidFill>
                          <a:latin typeface="+mn-lt"/>
                          <a:cs typeface="Times New Roman" panose="02020603050405020304" pitchFamily="18" charset="0"/>
                        </a:rPr>
                        <a:t>Từ</a:t>
                      </a:r>
                      <a:r>
                        <a:rPr lang="en-US" altLang="en-US" sz="825" dirty="0">
                          <a:solidFill>
                            <a:srgbClr val="000000"/>
                          </a:solidFill>
                          <a:latin typeface="+mn-lt"/>
                          <a:cs typeface="Times New Roman" panose="02020603050405020304" pitchFamily="18" charset="0"/>
                        </a:rPr>
                        <a:t> text file data</a:t>
                      </a:r>
                      <a:endParaRPr lang="en-US" altLang="en-US" sz="1200" dirty="0">
                        <a:latin typeface="+mn-lt"/>
                        <a:cs typeface="Times New Roman" panose="02020603050405020304" pitchFamily="18" charset="0"/>
                      </a:endParaRPr>
                    </a:p>
                  </p:txBody>
                </p:sp>
              </p:grpSp>
              <p:sp>
                <p:nvSpPr>
                  <p:cNvPr id="1048" name="TextBox 1047"/>
                  <p:cNvSpPr txBox="1"/>
                  <p:nvPr/>
                </p:nvSpPr>
                <p:spPr>
                  <a:xfrm>
                    <a:off x="1499658" y="2847442"/>
                    <a:ext cx="1670050" cy="630941"/>
                  </a:xfrm>
                  <a:prstGeom prst="rect">
                    <a:avLst/>
                  </a:prstGeom>
                  <a:noFill/>
                  <a:ln>
                    <a:noFill/>
                  </a:ln>
                </p:spPr>
                <p:txBody>
                  <a:bodyPr wrap="square" rtlCol="0">
                    <a:spAutoFit/>
                  </a:bodyPr>
                  <a:lstStyle/>
                  <a:p>
                    <a:r>
                      <a:rPr lang="en-US" sz="825" dirty="0" err="1">
                        <a:cs typeface="Times New Roman" panose="02020603050405020304" pitchFamily="18" charset="0"/>
                      </a:rPr>
                      <a:t>Xử</a:t>
                    </a:r>
                    <a:r>
                      <a:rPr lang="en-US" sz="825" dirty="0">
                        <a:cs typeface="Times New Roman" panose="02020603050405020304" pitchFamily="18" charset="0"/>
                      </a:rPr>
                      <a:t> </a:t>
                    </a:r>
                    <a:r>
                      <a:rPr lang="en-US" sz="825" dirty="0" err="1">
                        <a:cs typeface="Times New Roman" panose="02020603050405020304" pitchFamily="18" charset="0"/>
                      </a:rPr>
                      <a:t>lý</a:t>
                    </a:r>
                    <a:r>
                      <a:rPr lang="en-US" sz="825" dirty="0">
                        <a:cs typeface="Times New Roman" panose="02020603050405020304" pitchFamily="18" charset="0"/>
                      </a:rPr>
                      <a:t> </a:t>
                    </a:r>
                    <a:r>
                      <a:rPr lang="en-US" sz="825" dirty="0" err="1">
                        <a:cs typeface="Times New Roman" panose="02020603050405020304" pitchFamily="18" charset="0"/>
                      </a:rPr>
                      <a:t>tín</a:t>
                    </a:r>
                    <a:r>
                      <a:rPr lang="en-US" sz="825" dirty="0">
                        <a:cs typeface="Times New Roman" panose="02020603050405020304" pitchFamily="18" charset="0"/>
                      </a:rPr>
                      <a:t> </a:t>
                    </a:r>
                    <a:r>
                      <a:rPr lang="en-US" sz="825" dirty="0" err="1">
                        <a:cs typeface="Times New Roman" panose="02020603050405020304" pitchFamily="18" charset="0"/>
                      </a:rPr>
                      <a:t>hiệu</a:t>
                    </a:r>
                    <a:r>
                      <a:rPr lang="en-US" sz="825" dirty="0">
                        <a:cs typeface="Times New Roman" panose="02020603050405020304" pitchFamily="18" charset="0"/>
                      </a:rPr>
                      <a:t> </a:t>
                    </a:r>
                    <a:r>
                      <a:rPr lang="en-US" sz="825" dirty="0" err="1">
                        <a:cs typeface="Times New Roman" panose="02020603050405020304" pitchFamily="18" charset="0"/>
                      </a:rPr>
                      <a:t>bằng</a:t>
                    </a:r>
                    <a:r>
                      <a:rPr lang="en-US" sz="825" dirty="0">
                        <a:cs typeface="Times New Roman" panose="02020603050405020304" pitchFamily="18" charset="0"/>
                      </a:rPr>
                      <a:t> </a:t>
                    </a:r>
                    <a:r>
                      <a:rPr lang="en-US" sz="825" dirty="0" err="1">
                        <a:cs typeface="Times New Roman" panose="02020603050405020304" pitchFamily="18" charset="0"/>
                      </a:rPr>
                      <a:t>thuật</a:t>
                    </a:r>
                    <a:r>
                      <a:rPr lang="en-US" sz="825" dirty="0">
                        <a:cs typeface="Times New Roman" panose="02020603050405020304" pitchFamily="18" charset="0"/>
                      </a:rPr>
                      <a:t> </a:t>
                    </a:r>
                    <a:r>
                      <a:rPr lang="en-US" sz="825" dirty="0" err="1">
                        <a:cs typeface="Times New Roman" panose="02020603050405020304" pitchFamily="18" charset="0"/>
                      </a:rPr>
                      <a:t>toán</a:t>
                    </a:r>
                    <a:r>
                      <a:rPr lang="en-US" sz="825" dirty="0">
                        <a:cs typeface="Times New Roman" panose="02020603050405020304" pitchFamily="18" charset="0"/>
                      </a:rPr>
                      <a:t> Kaiser-</a:t>
                    </a:r>
                    <a:r>
                      <a:rPr lang="en-US" sz="825" dirty="0" err="1">
                        <a:cs typeface="Times New Roman" panose="02020603050405020304" pitchFamily="18" charset="0"/>
                      </a:rPr>
                      <a:t>Teager</a:t>
                    </a:r>
                    <a:endParaRPr lang="en-US" sz="825" dirty="0">
                      <a:cs typeface="Times New Roman" panose="02020603050405020304" pitchFamily="18" charset="0"/>
                    </a:endParaRPr>
                  </a:p>
                </p:txBody>
              </p:sp>
            </p:grpSp>
            <p:sp>
              <p:nvSpPr>
                <p:cNvPr id="108" name="TextBox 107"/>
                <p:cNvSpPr txBox="1"/>
                <p:nvPr/>
              </p:nvSpPr>
              <p:spPr>
                <a:xfrm>
                  <a:off x="1529429" y="3675942"/>
                  <a:ext cx="1663254" cy="630941"/>
                </a:xfrm>
                <a:prstGeom prst="rect">
                  <a:avLst/>
                </a:prstGeom>
                <a:noFill/>
                <a:ln>
                  <a:noFill/>
                </a:ln>
              </p:spPr>
              <p:txBody>
                <a:bodyPr wrap="square" rtlCol="0">
                  <a:spAutoFit/>
                </a:bodyPr>
                <a:lstStyle/>
                <a:p>
                  <a:r>
                    <a:rPr lang="en-US" sz="825" dirty="0" err="1">
                      <a:cs typeface="Times New Roman" panose="02020603050405020304" pitchFamily="18" charset="0"/>
                    </a:rPr>
                    <a:t>Tìm</a:t>
                  </a:r>
                  <a:r>
                    <a:rPr lang="en-US" sz="825" dirty="0">
                      <a:cs typeface="Times New Roman" panose="02020603050405020304" pitchFamily="18" charset="0"/>
                    </a:rPr>
                    <a:t> ra đ</a:t>
                  </a:r>
                  <a:r>
                    <a:rPr lang="vi-VN" sz="825" dirty="0">
                      <a:cs typeface="Times New Roman" panose="02020603050405020304" pitchFamily="18" charset="0"/>
                    </a:rPr>
                    <a:t>ư</a:t>
                  </a:r>
                  <a:r>
                    <a:rPr lang="en-US" sz="825" dirty="0" err="1">
                      <a:cs typeface="Times New Roman" panose="02020603050405020304" pitchFamily="18" charset="0"/>
                    </a:rPr>
                    <a:t>ờng</a:t>
                  </a:r>
                  <a:r>
                    <a:rPr lang="en-US" sz="825" dirty="0">
                      <a:cs typeface="Times New Roman" panose="02020603050405020304" pitchFamily="18" charset="0"/>
                    </a:rPr>
                    <a:t> bao </a:t>
                  </a:r>
                  <a:r>
                    <a:rPr lang="en-US" sz="825" dirty="0" err="1">
                      <a:cs typeface="Times New Roman" panose="02020603050405020304" pitchFamily="18" charset="0"/>
                    </a:rPr>
                    <a:t>tín</a:t>
                  </a:r>
                  <a:r>
                    <a:rPr lang="en-US" sz="825" dirty="0">
                      <a:cs typeface="Times New Roman" panose="02020603050405020304" pitchFamily="18" charset="0"/>
                    </a:rPr>
                    <a:t> </a:t>
                  </a:r>
                  <a:r>
                    <a:rPr lang="en-US" sz="825" dirty="0" err="1">
                      <a:cs typeface="Times New Roman" panose="02020603050405020304" pitchFamily="18" charset="0"/>
                    </a:rPr>
                    <a:t>hiệu</a:t>
                  </a:r>
                  <a:r>
                    <a:rPr lang="en-US" sz="825" dirty="0">
                      <a:cs typeface="Times New Roman" panose="02020603050405020304" pitchFamily="18" charset="0"/>
                    </a:rPr>
                    <a:t> </a:t>
                  </a:r>
                  <a:r>
                    <a:rPr lang="en-US" sz="825" dirty="0" err="1">
                      <a:cs typeface="Times New Roman" panose="02020603050405020304" pitchFamily="18" charset="0"/>
                    </a:rPr>
                    <a:t>của</a:t>
                  </a:r>
                  <a:r>
                    <a:rPr lang="en-US" sz="825" dirty="0">
                      <a:cs typeface="Times New Roman" panose="02020603050405020304" pitchFamily="18" charset="0"/>
                    </a:rPr>
                    <a:t> Kaiser-</a:t>
                  </a:r>
                  <a:r>
                    <a:rPr lang="en-US" sz="825" dirty="0" err="1">
                      <a:cs typeface="Times New Roman" panose="02020603050405020304" pitchFamily="18" charset="0"/>
                    </a:rPr>
                    <a:t>Teager</a:t>
                  </a:r>
                  <a:r>
                    <a:rPr lang="en-US" sz="825" dirty="0">
                      <a:cs typeface="Times New Roman" panose="02020603050405020304" pitchFamily="18" charset="0"/>
                    </a:rPr>
                    <a:t> (</a:t>
                  </a:r>
                  <a:r>
                    <a:rPr lang="en-US" sz="825" dirty="0" err="1">
                      <a:cs typeface="Times New Roman" panose="02020603050405020304" pitchFamily="18" charset="0"/>
                    </a:rPr>
                    <a:t>wc</a:t>
                  </a:r>
                  <a:r>
                    <a:rPr lang="en-US" sz="825" dirty="0">
                      <a:cs typeface="Times New Roman" panose="02020603050405020304" pitchFamily="18" charset="0"/>
                    </a:rPr>
                    <a:t>=10Hz)</a:t>
                  </a:r>
                </a:p>
              </p:txBody>
            </p:sp>
          </p:grpSp>
          <p:sp>
            <p:nvSpPr>
              <p:cNvPr id="109" name="TextBox 108"/>
              <p:cNvSpPr txBox="1"/>
              <p:nvPr/>
            </p:nvSpPr>
            <p:spPr>
              <a:xfrm>
                <a:off x="1594678" y="4592690"/>
                <a:ext cx="1597316" cy="630941"/>
              </a:xfrm>
              <a:prstGeom prst="rect">
                <a:avLst/>
              </a:prstGeom>
              <a:noFill/>
              <a:ln>
                <a:noFill/>
              </a:ln>
            </p:spPr>
            <p:txBody>
              <a:bodyPr wrap="square" rtlCol="0">
                <a:spAutoFit/>
              </a:bodyPr>
              <a:lstStyle/>
              <a:p>
                <a:r>
                  <a:rPr lang="en-US" sz="825" dirty="0" err="1">
                    <a:cs typeface="Times New Roman" panose="02020603050405020304" pitchFamily="18" charset="0"/>
                  </a:rPr>
                  <a:t>Phát</a:t>
                </a:r>
                <a:r>
                  <a:rPr lang="en-US" sz="825" dirty="0">
                    <a:cs typeface="Times New Roman" panose="02020603050405020304" pitchFamily="18" charset="0"/>
                  </a:rPr>
                  <a:t> </a:t>
                </a:r>
                <a:r>
                  <a:rPr lang="en-US" sz="825" dirty="0" err="1">
                    <a:cs typeface="Times New Roman" panose="02020603050405020304" pitchFamily="18" charset="0"/>
                  </a:rPr>
                  <a:t>hiện</a:t>
                </a:r>
                <a:r>
                  <a:rPr lang="en-US" sz="825" dirty="0">
                    <a:cs typeface="Times New Roman" panose="02020603050405020304" pitchFamily="18" charset="0"/>
                  </a:rPr>
                  <a:t> ng</a:t>
                </a:r>
                <a:r>
                  <a:rPr lang="vi-VN" sz="825" dirty="0">
                    <a:cs typeface="Times New Roman" panose="02020603050405020304" pitchFamily="18" charset="0"/>
                  </a:rPr>
                  <a:t>ư</a:t>
                </a:r>
                <a:r>
                  <a:rPr lang="en-US" sz="825" dirty="0" err="1">
                    <a:cs typeface="Times New Roman" panose="02020603050405020304" pitchFamily="18" charset="0"/>
                  </a:rPr>
                  <a:t>ỡng</a:t>
                </a:r>
                <a:r>
                  <a:rPr lang="en-US" sz="825" dirty="0">
                    <a:cs typeface="Times New Roman" panose="02020603050405020304" pitchFamily="18" charset="0"/>
                  </a:rPr>
                  <a:t> </a:t>
                </a:r>
                <a:r>
                  <a:rPr lang="en-US" sz="825" dirty="0" err="1">
                    <a:cs typeface="Times New Roman" panose="02020603050405020304" pitchFamily="18" charset="0"/>
                  </a:rPr>
                  <a:t>bằng</a:t>
                </a:r>
                <a:r>
                  <a:rPr lang="en-US" sz="825" dirty="0">
                    <a:cs typeface="Times New Roman" panose="02020603050405020304" pitchFamily="18" charset="0"/>
                  </a:rPr>
                  <a:t> </a:t>
                </a:r>
                <a:r>
                  <a:rPr lang="en-US" sz="825" dirty="0" err="1">
                    <a:cs typeface="Times New Roman" panose="02020603050405020304" pitchFamily="18" charset="0"/>
                  </a:rPr>
                  <a:t>ph</a:t>
                </a:r>
                <a:r>
                  <a:rPr lang="vi-VN" sz="825" dirty="0">
                    <a:cs typeface="Times New Roman" panose="02020603050405020304" pitchFamily="18" charset="0"/>
                  </a:rPr>
                  <a:t>ư</a:t>
                </a:r>
                <a:r>
                  <a:rPr lang="en-US" sz="825" dirty="0" err="1">
                    <a:cs typeface="Times New Roman" panose="02020603050405020304" pitchFamily="18" charset="0"/>
                  </a:rPr>
                  <a:t>ơng</a:t>
                </a:r>
                <a:r>
                  <a:rPr lang="en-US" sz="825" dirty="0">
                    <a:cs typeface="Times New Roman" panose="02020603050405020304" pitchFamily="18" charset="0"/>
                  </a:rPr>
                  <a:t> </a:t>
                </a:r>
                <a:r>
                  <a:rPr lang="en-US" sz="825" dirty="0" err="1">
                    <a:cs typeface="Times New Roman" panose="02020603050405020304" pitchFamily="18" charset="0"/>
                  </a:rPr>
                  <a:t>pháp</a:t>
                </a:r>
                <a:r>
                  <a:rPr lang="en-US" sz="825" dirty="0">
                    <a:cs typeface="Times New Roman" panose="02020603050405020304" pitchFamily="18" charset="0"/>
                  </a:rPr>
                  <a:t> thread hold base </a:t>
                </a:r>
              </a:p>
            </p:txBody>
          </p:sp>
        </p:grpSp>
        <p:sp>
          <p:nvSpPr>
            <p:cNvPr id="110" name="TextBox 109"/>
            <p:cNvSpPr txBox="1"/>
            <p:nvPr/>
          </p:nvSpPr>
          <p:spPr>
            <a:xfrm>
              <a:off x="1567752" y="5474436"/>
              <a:ext cx="1670050" cy="461665"/>
            </a:xfrm>
            <a:prstGeom prst="rect">
              <a:avLst/>
            </a:prstGeom>
            <a:noFill/>
            <a:ln>
              <a:noFill/>
            </a:ln>
          </p:spPr>
          <p:txBody>
            <a:bodyPr wrap="square" rtlCol="0">
              <a:spAutoFit/>
            </a:bodyPr>
            <a:lstStyle/>
            <a:p>
              <a:r>
                <a:rPr lang="en-US" sz="825" dirty="0" err="1">
                  <a:cs typeface="Times New Roman" panose="02020603050405020304" pitchFamily="18" charset="0"/>
                </a:rPr>
                <a:t>Phát</a:t>
              </a:r>
              <a:r>
                <a:rPr lang="en-US" sz="825" dirty="0">
                  <a:cs typeface="Times New Roman" panose="02020603050405020304" pitchFamily="18" charset="0"/>
                </a:rPr>
                <a:t> </a:t>
              </a:r>
              <a:r>
                <a:rPr lang="en-US" sz="825" dirty="0" err="1">
                  <a:cs typeface="Times New Roman" panose="02020603050405020304" pitchFamily="18" charset="0"/>
                </a:rPr>
                <a:t>hiện</a:t>
              </a:r>
              <a:r>
                <a:rPr lang="en-US" sz="825" dirty="0">
                  <a:cs typeface="Times New Roman" panose="02020603050405020304" pitchFamily="18" charset="0"/>
                </a:rPr>
                <a:t> </a:t>
              </a:r>
              <a:r>
                <a:rPr lang="en-US" sz="825" dirty="0" err="1">
                  <a:cs typeface="Times New Roman" panose="02020603050405020304" pitchFamily="18" charset="0"/>
                </a:rPr>
                <a:t>điểm</a:t>
              </a:r>
              <a:r>
                <a:rPr lang="en-US" sz="825" dirty="0">
                  <a:cs typeface="Times New Roman" panose="02020603050405020304" pitchFamily="18" charset="0"/>
                </a:rPr>
                <a:t> Onset </a:t>
              </a:r>
              <a:r>
                <a:rPr lang="en-US" sz="825" dirty="0" err="1">
                  <a:cs typeface="Times New Roman" panose="02020603050405020304" pitchFamily="18" charset="0"/>
                </a:rPr>
                <a:t>và</a:t>
              </a:r>
              <a:r>
                <a:rPr lang="en-US" sz="825" dirty="0">
                  <a:cs typeface="Times New Roman" panose="02020603050405020304" pitchFamily="18" charset="0"/>
                </a:rPr>
                <a:t> Offset</a:t>
              </a:r>
            </a:p>
          </p:txBody>
        </p:sp>
      </p:grpSp>
      <p:sp>
        <p:nvSpPr>
          <p:cNvPr id="5" name="TextBox 4"/>
          <p:cNvSpPr txBox="1"/>
          <p:nvPr/>
        </p:nvSpPr>
        <p:spPr>
          <a:xfrm>
            <a:off x="362362" y="1244263"/>
            <a:ext cx="6900037" cy="400110"/>
          </a:xfrm>
          <a:prstGeom prst="rect">
            <a:avLst/>
          </a:prstGeom>
          <a:noFill/>
          <a:ln>
            <a:noFill/>
          </a:ln>
        </p:spPr>
        <p:txBody>
          <a:bodyPr wrap="square" rtlCol="0">
            <a:spAutoFit/>
          </a:bodyPr>
          <a:lstStyle/>
          <a:p>
            <a:r>
              <a:rPr lang="en-US" sz="2000" b="1" dirty="0" err="1">
                <a:latin typeface="Arial" panose="020B0604020202020204" pitchFamily="34" charset="0"/>
                <a:cs typeface="Arial" panose="020B0604020202020204" pitchFamily="34" charset="0"/>
              </a:rPr>
              <a:t>Thuật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toán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phát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hiện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đoạn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tín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hiệu</a:t>
            </a:r>
            <a:r>
              <a:rPr lang="en-US" sz="2000" b="1" dirty="0">
                <a:latin typeface="Arial" panose="020B0604020202020204" pitchFamily="34" charset="0"/>
                <a:cs typeface="Arial" panose="020B0604020202020204" pitchFamily="34" charset="0"/>
              </a:rPr>
              <a:t> EMG </a:t>
            </a:r>
            <a:r>
              <a:rPr lang="en-US" sz="2000" b="1">
                <a:latin typeface="Arial" panose="020B0604020202020204" pitchFamily="34" charset="0"/>
                <a:cs typeface="Arial" panose="020B0604020202020204" pitchFamily="34" charset="0"/>
              </a:rPr>
              <a:t>onset </a:t>
            </a:r>
            <a:endParaRPr lang="en-US" sz="2000" b="1"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19"/>
          <a:srcRect l="8926" r="6862"/>
          <a:stretch/>
        </p:blipFill>
        <p:spPr>
          <a:xfrm>
            <a:off x="1714193" y="2133365"/>
            <a:ext cx="4141665" cy="2860937"/>
          </a:xfrm>
          <a:prstGeom prst="rect">
            <a:avLst/>
          </a:prstGeom>
        </p:spPr>
      </p:pic>
      <p:pic>
        <p:nvPicPr>
          <p:cNvPr id="43" name="Picture 42"/>
          <p:cNvPicPr>
            <a:picLocks noChangeAspect="1"/>
          </p:cNvPicPr>
          <p:nvPr/>
        </p:nvPicPr>
        <p:blipFill rotWithShape="1">
          <a:blip r:embed="rId20"/>
          <a:srcRect l="9698" r="7546"/>
          <a:stretch/>
        </p:blipFill>
        <p:spPr>
          <a:xfrm>
            <a:off x="5328653" y="2239769"/>
            <a:ext cx="3795572" cy="2597616"/>
          </a:xfrm>
          <a:prstGeom prst="rect">
            <a:avLst/>
          </a:prstGeom>
        </p:spPr>
      </p:pic>
      <p:grpSp>
        <p:nvGrpSpPr>
          <p:cNvPr id="41" name="Group 40">
            <a:extLst>
              <a:ext uri="{FF2B5EF4-FFF2-40B4-BE49-F238E27FC236}">
                <a16:creationId xmlns:a16="http://schemas.microsoft.com/office/drawing/2014/main" id="{F40218C8-9DC3-412D-9EB4-DFE572143969}"/>
              </a:ext>
            </a:extLst>
          </p:cNvPr>
          <p:cNvGrpSpPr/>
          <p:nvPr/>
        </p:nvGrpSpPr>
        <p:grpSpPr>
          <a:xfrm>
            <a:off x="4411210" y="2333170"/>
            <a:ext cx="1035115" cy="2269976"/>
            <a:chOff x="6286912" y="2058743"/>
            <a:chExt cx="1380153" cy="3026634"/>
          </a:xfrm>
        </p:grpSpPr>
        <p:cxnSp>
          <p:nvCxnSpPr>
            <p:cNvPr id="26" name="Straight Arrow Connector 25"/>
            <p:cNvCxnSpPr>
              <a:cxnSpLocks/>
            </p:cNvCxnSpPr>
            <p:nvPr/>
          </p:nvCxnSpPr>
          <p:spPr>
            <a:xfrm flipV="1">
              <a:off x="7074568" y="2435859"/>
              <a:ext cx="592497"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7081329" y="4777641"/>
              <a:ext cx="585736"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72B33A2-3828-4D94-BDB3-FF5E0F817D77}"/>
                </a:ext>
              </a:extLst>
            </p:cNvPr>
            <p:cNvSpPr/>
            <p:nvPr/>
          </p:nvSpPr>
          <p:spPr>
            <a:xfrm>
              <a:off x="6286912" y="2058743"/>
              <a:ext cx="787656" cy="30266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75" name="Straight Arrow Connector 74">
            <a:extLst>
              <a:ext uri="{FF2B5EF4-FFF2-40B4-BE49-F238E27FC236}">
                <a16:creationId xmlns:a16="http://schemas.microsoft.com/office/drawing/2014/main" id="{CE4A16EA-BF38-4821-AC03-7BD8D14EDB2D}"/>
              </a:ext>
            </a:extLst>
          </p:cNvPr>
          <p:cNvCxnSpPr>
            <a:cxnSpLocks/>
          </p:cNvCxnSpPr>
          <p:nvPr/>
        </p:nvCxnSpPr>
        <p:spPr>
          <a:xfrm flipV="1">
            <a:off x="5001951" y="3486780"/>
            <a:ext cx="44437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BBEC5EB-22BB-4718-8C2B-7D9BC37ABD13}"/>
              </a:ext>
            </a:extLst>
          </p:cNvPr>
          <p:cNvSpPr/>
          <p:nvPr/>
        </p:nvSpPr>
        <p:spPr>
          <a:xfrm>
            <a:off x="3050172" y="5838906"/>
            <a:ext cx="5111636" cy="369332"/>
          </a:xfrm>
          <a:prstGeom prst="rect">
            <a:avLst/>
          </a:prstGeom>
        </p:spPr>
        <p:txBody>
          <a:bodyPr wrap="square">
            <a:spAutoFit/>
          </a:bodyPr>
          <a:lstStyle/>
          <a:p>
            <a:r>
              <a:rPr lang="en-US" sz="900"/>
              <a:t> </a:t>
            </a:r>
            <a:r>
              <a:rPr lang="en-US" sz="900" dirty="0"/>
              <a:t>Li X, Zhou P, </a:t>
            </a:r>
            <a:r>
              <a:rPr lang="en-US" sz="900" dirty="0" err="1"/>
              <a:t>Aruin</a:t>
            </a:r>
            <a:r>
              <a:rPr lang="en-US" sz="900" dirty="0"/>
              <a:t> AS. </a:t>
            </a:r>
            <a:r>
              <a:rPr lang="en-US" sz="900" dirty="0" err="1"/>
              <a:t>Teager</a:t>
            </a:r>
            <a:r>
              <a:rPr lang="en-US" sz="900" dirty="0"/>
              <a:t>-Kaiser energy operation of surface EMG improves muscle activity onset detection. Ann Biomed </a:t>
            </a:r>
            <a:r>
              <a:rPr lang="en-US" sz="900" dirty="0" err="1"/>
              <a:t>Eng</a:t>
            </a:r>
            <a:r>
              <a:rPr lang="en-US" sz="900" dirty="0"/>
              <a:t> 35: 1532-1538, 2007.</a:t>
            </a:r>
          </a:p>
        </p:txBody>
      </p:sp>
      <p:sp>
        <p:nvSpPr>
          <p:cNvPr id="8" name="Chỗ dành sẵn cho Ngày tháng 7">
            <a:extLst>
              <a:ext uri="{FF2B5EF4-FFF2-40B4-BE49-F238E27FC236}">
                <a16:creationId xmlns:a16="http://schemas.microsoft.com/office/drawing/2014/main" id="{160EA9C5-0F9A-490D-B0A4-2301CA72DEF0}"/>
              </a:ext>
            </a:extLst>
          </p:cNvPr>
          <p:cNvSpPr>
            <a:spLocks noGrp="1"/>
          </p:cNvSpPr>
          <p:nvPr>
            <p:ph type="dt" sz="half" idx="10"/>
          </p:nvPr>
        </p:nvSpPr>
        <p:spPr/>
        <p:txBody>
          <a:bodyPr/>
          <a:lstStyle/>
          <a:p>
            <a:fld id="{3652EE5A-1E42-4866-92AF-CDBC2456911D}" type="datetime1">
              <a:rPr lang="en-US" smtClean="0"/>
              <a:t>16/07/2020</a:t>
            </a:fld>
            <a:endParaRPr lang="en-US"/>
          </a:p>
        </p:txBody>
      </p:sp>
      <p:sp>
        <p:nvSpPr>
          <p:cNvPr id="10" name="Chỗ dành sẵn cho Số hiệu Bản chiếu 9">
            <a:extLst>
              <a:ext uri="{FF2B5EF4-FFF2-40B4-BE49-F238E27FC236}">
                <a16:creationId xmlns:a16="http://schemas.microsoft.com/office/drawing/2014/main" id="{BB8BC3E6-9FF0-4239-882A-4F9A7910089F}"/>
              </a:ext>
            </a:extLst>
          </p:cNvPr>
          <p:cNvSpPr>
            <a:spLocks noGrp="1"/>
          </p:cNvSpPr>
          <p:nvPr>
            <p:ph type="sldNum" sz="quarter" idx="12"/>
          </p:nvPr>
        </p:nvSpPr>
        <p:spPr/>
        <p:txBody>
          <a:bodyPr/>
          <a:lstStyle/>
          <a:p>
            <a:fld id="{A02EBBDA-6239-48A4-BF42-145536EAE284}" type="slidenum">
              <a:rPr lang="en-US" smtClean="0"/>
              <a:t>24</a:t>
            </a:fld>
            <a:endParaRPr lang="en-US"/>
          </a:p>
        </p:txBody>
      </p:sp>
      <p:sp>
        <p:nvSpPr>
          <p:cNvPr id="73" name="Tiêu đề 1">
            <a:extLst>
              <a:ext uri="{FF2B5EF4-FFF2-40B4-BE49-F238E27FC236}">
                <a16:creationId xmlns:a16="http://schemas.microsoft.com/office/drawing/2014/main" id="{B0294EA4-0633-46AB-B0B4-9D2AD24F3439}"/>
              </a:ext>
            </a:extLst>
          </p:cNvPr>
          <p:cNvSpPr txBox="1">
            <a:spLocks/>
          </p:cNvSpPr>
          <p:nvPr/>
        </p:nvSpPr>
        <p:spPr>
          <a:xfrm>
            <a:off x="488950" y="-87315"/>
            <a:ext cx="80264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a:lstStyle>
          <a:p>
            <a:r>
              <a:rPr lang="en-US">
                <a:latin typeface="Arial" panose="020B0604020202020204" pitchFamily="34" charset="0"/>
                <a:cs typeface="Arial" panose="020B0604020202020204" pitchFamily="34" charset="0"/>
              </a:rPr>
              <a:t>Backup slide</a:t>
            </a:r>
          </a:p>
        </p:txBody>
      </p:sp>
    </p:spTree>
    <p:extLst>
      <p:ext uri="{BB962C8B-B14F-4D97-AF65-F5344CB8AC3E}">
        <p14:creationId xmlns:p14="http://schemas.microsoft.com/office/powerpoint/2010/main" val="379731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atin typeface="+mn-lt"/>
              </a:rPr>
              <a:t>Đặt vấn đề</a:t>
            </a:r>
            <a:endParaRPr lang="en-US">
              <a:latin typeface="+mn-lt"/>
            </a:endParaRPr>
          </a:p>
        </p:txBody>
      </p:sp>
      <p:pic>
        <p:nvPicPr>
          <p:cNvPr id="8" name="Chỗ dành sẵn cho Nội dung 7" descr="Ảnh có chứa người, cỏ, ngoài trời, đang ngồi&#10;&#10;Mô tả được tạo tự động">
            <a:extLst>
              <a:ext uri="{FF2B5EF4-FFF2-40B4-BE49-F238E27FC236}">
                <a16:creationId xmlns:a16="http://schemas.microsoft.com/office/drawing/2014/main" id="{4A1AC2A1-958E-4D8B-A583-9B348E70D0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6021" y="1206668"/>
            <a:ext cx="3190323" cy="2079087"/>
          </a:xfrm>
        </p:spPr>
      </p:pic>
      <p:sp>
        <p:nvSpPr>
          <p:cNvPr id="9" name="Hộp Văn bản 8">
            <a:extLst>
              <a:ext uri="{FF2B5EF4-FFF2-40B4-BE49-F238E27FC236}">
                <a16:creationId xmlns:a16="http://schemas.microsoft.com/office/drawing/2014/main" id="{8479856A-E1AD-4E71-A3DB-AA8D81F4F05C}"/>
              </a:ext>
            </a:extLst>
          </p:cNvPr>
          <p:cNvSpPr txBox="1"/>
          <p:nvPr/>
        </p:nvSpPr>
        <p:spPr>
          <a:xfrm>
            <a:off x="413302" y="1306843"/>
            <a:ext cx="4545496" cy="1323439"/>
          </a:xfrm>
          <a:prstGeom prst="rect">
            <a:avLst/>
          </a:prstGeom>
          <a:noFill/>
        </p:spPr>
        <p:txBody>
          <a:bodyPr wrap="square" rtlCol="0">
            <a:spAutoFit/>
          </a:bodyPr>
          <a:lstStyle/>
          <a:p>
            <a:pPr algn="just"/>
            <a:r>
              <a:rPr lang="vi-VN" sz="2000"/>
              <a:t>Phần lớn các chấn thương cơ bắp xảy ra trong tập luyện thể thao, chiếm 10 – 55%  tất cả các chấn thương thể thao cấp tính</a:t>
            </a:r>
            <a:endParaRPr lang="en-US" sz="2000">
              <a:latin typeface="Arial" panose="020B0604020202020204" pitchFamily="34" charset="0"/>
              <a:cs typeface="Arial" panose="020B0604020202020204" pitchFamily="34" charset="0"/>
            </a:endParaRPr>
          </a:p>
        </p:txBody>
      </p:sp>
      <p:sp>
        <p:nvSpPr>
          <p:cNvPr id="24" name="Chỗ dành sẵn cho Ngày tháng 23">
            <a:extLst>
              <a:ext uri="{FF2B5EF4-FFF2-40B4-BE49-F238E27FC236}">
                <a16:creationId xmlns:a16="http://schemas.microsoft.com/office/drawing/2014/main" id="{76571AC0-C0DF-40A8-B1E6-69B56EE76E78}"/>
              </a:ext>
            </a:extLst>
          </p:cNvPr>
          <p:cNvSpPr>
            <a:spLocks noGrp="1"/>
          </p:cNvSpPr>
          <p:nvPr>
            <p:ph type="dt" sz="half" idx="10"/>
          </p:nvPr>
        </p:nvSpPr>
        <p:spPr>
          <a:xfrm>
            <a:off x="628650" y="6356351"/>
            <a:ext cx="2057400" cy="365125"/>
          </a:xfrm>
        </p:spPr>
        <p:txBody>
          <a:bodyPr/>
          <a:lstStyle/>
          <a:p>
            <a:fld id="{1ACBD3B1-49AF-4619-B300-5E67B37DCFBB}" type="datetime1">
              <a:rPr lang="en-US" smtClean="0"/>
              <a:t>16/07/2020</a:t>
            </a:fld>
            <a:endParaRPr lang="en-US"/>
          </a:p>
        </p:txBody>
      </p:sp>
      <p:sp>
        <p:nvSpPr>
          <p:cNvPr id="27" name="Chỗ dành sẵn cho Số hiệu Bản chiếu 26">
            <a:extLst>
              <a:ext uri="{FF2B5EF4-FFF2-40B4-BE49-F238E27FC236}">
                <a16:creationId xmlns:a16="http://schemas.microsoft.com/office/drawing/2014/main" id="{B3E900F1-7894-4301-AE8F-94E6FC25EE81}"/>
              </a:ext>
            </a:extLst>
          </p:cNvPr>
          <p:cNvSpPr>
            <a:spLocks noGrp="1"/>
          </p:cNvSpPr>
          <p:nvPr>
            <p:ph type="sldNum" sz="quarter" idx="12"/>
          </p:nvPr>
        </p:nvSpPr>
        <p:spPr/>
        <p:txBody>
          <a:bodyPr/>
          <a:lstStyle/>
          <a:p>
            <a:fld id="{A02EBBDA-6239-48A4-BF42-145536EAE284}" type="slidenum">
              <a:rPr lang="en-US" smtClean="0"/>
              <a:t>3</a:t>
            </a:fld>
            <a:endParaRPr lang="en-US"/>
          </a:p>
        </p:txBody>
      </p:sp>
      <p:sp>
        <p:nvSpPr>
          <p:cNvPr id="3" name="Hình chữ nhật 2">
            <a:extLst>
              <a:ext uri="{FF2B5EF4-FFF2-40B4-BE49-F238E27FC236}">
                <a16:creationId xmlns:a16="http://schemas.microsoft.com/office/drawing/2014/main" id="{63E86C79-B6D2-4737-993E-4F61E33D0AA7}"/>
              </a:ext>
            </a:extLst>
          </p:cNvPr>
          <p:cNvSpPr/>
          <p:nvPr/>
        </p:nvSpPr>
        <p:spPr>
          <a:xfrm>
            <a:off x="330889" y="5799566"/>
            <a:ext cx="6842760" cy="600164"/>
          </a:xfrm>
          <a:prstGeom prst="rect">
            <a:avLst/>
          </a:prstGeom>
        </p:spPr>
        <p:txBody>
          <a:bodyPr wrap="square">
            <a:spAutoFit/>
          </a:bodyPr>
          <a:lstStyle/>
          <a:p>
            <a:r>
              <a:rPr lang="en-US" sz="1100">
                <a:latin typeface="Arial" panose="020B0604020202020204" pitchFamily="34" charset="0"/>
                <a:cs typeface="Arial" panose="020B0604020202020204" pitchFamily="34" charset="0"/>
              </a:rPr>
              <a:t>G. C. Barroso, E. S. Thiele. (2015). </a:t>
            </a:r>
            <a:r>
              <a:rPr lang="en-US" sz="1100" i="1">
                <a:latin typeface="Arial" panose="020B0604020202020204" pitchFamily="34" charset="0"/>
                <a:cs typeface="Arial" panose="020B0604020202020204" pitchFamily="34" charset="0"/>
              </a:rPr>
              <a:t>Muscle Injuries in Athletes. </a:t>
            </a:r>
            <a:r>
              <a:rPr lang="en-US" sz="1100">
                <a:latin typeface="Arial" panose="020B0604020202020204" pitchFamily="34" charset="0"/>
                <a:cs typeface="Arial" panose="020B0604020202020204" pitchFamily="34" charset="0"/>
              </a:rPr>
              <a:t>46(4): 354-358</a:t>
            </a:r>
          </a:p>
          <a:p>
            <a:r>
              <a:rPr lang="en-US" sz="1100">
                <a:latin typeface="Arial" panose="020B0604020202020204" pitchFamily="34" charset="0"/>
                <a:cs typeface="Arial" panose="020B0604020202020204" pitchFamily="34" charset="0"/>
                <a:hlinkClick r:id="rId4"/>
              </a:rPr>
              <a:t>https://micromedgroup.com/products/emg-product-lines/neurowerk-emg/</a:t>
            </a:r>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hlinkClick r:id="rId5"/>
              </a:rPr>
              <a:t>https://neuro-style.com/emg-electromyogram/</a:t>
            </a:r>
            <a:endParaRPr lang="en-US" sz="1100">
              <a:latin typeface="Arial" panose="020B0604020202020204" pitchFamily="34" charset="0"/>
              <a:cs typeface="Arial" panose="020B0604020202020204" pitchFamily="34" charset="0"/>
            </a:endParaRPr>
          </a:p>
        </p:txBody>
      </p:sp>
      <p:pic>
        <p:nvPicPr>
          <p:cNvPr id="5" name="Hình ảnh 4" descr="Ảnh có chứa thiết bị, trong nhà, bàn&#10;&#10;Mô tả được tạo tự động">
            <a:extLst>
              <a:ext uri="{FF2B5EF4-FFF2-40B4-BE49-F238E27FC236}">
                <a16:creationId xmlns:a16="http://schemas.microsoft.com/office/drawing/2014/main" id="{BE28DDC6-D14B-481D-882D-1516EBC977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16" y="3354983"/>
            <a:ext cx="2968683" cy="1938204"/>
          </a:xfrm>
          <a:prstGeom prst="rect">
            <a:avLst/>
          </a:prstGeom>
        </p:spPr>
      </p:pic>
      <p:sp>
        <p:nvSpPr>
          <p:cNvPr id="6" name="Hộp Văn bản 5">
            <a:extLst>
              <a:ext uri="{FF2B5EF4-FFF2-40B4-BE49-F238E27FC236}">
                <a16:creationId xmlns:a16="http://schemas.microsoft.com/office/drawing/2014/main" id="{804AAF33-7DC0-452B-9B27-8ED1D2C16B58}"/>
              </a:ext>
            </a:extLst>
          </p:cNvPr>
          <p:cNvSpPr txBox="1"/>
          <p:nvPr/>
        </p:nvSpPr>
        <p:spPr>
          <a:xfrm>
            <a:off x="6481156" y="5336566"/>
            <a:ext cx="1701107"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Neurowerk EMG</a:t>
            </a:r>
          </a:p>
        </p:txBody>
      </p:sp>
      <p:pic>
        <p:nvPicPr>
          <p:cNvPr id="12" name="Hình ảnh 11">
            <a:extLst>
              <a:ext uri="{FF2B5EF4-FFF2-40B4-BE49-F238E27FC236}">
                <a16:creationId xmlns:a16="http://schemas.microsoft.com/office/drawing/2014/main" id="{4092BDFB-BD69-4097-9F99-27958E9D4C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7285" y="3455792"/>
            <a:ext cx="2507698" cy="1880774"/>
          </a:xfrm>
          <a:prstGeom prst="rect">
            <a:avLst/>
          </a:prstGeom>
        </p:spPr>
      </p:pic>
      <p:sp>
        <p:nvSpPr>
          <p:cNvPr id="15" name="Hộp Văn bản 14">
            <a:extLst>
              <a:ext uri="{FF2B5EF4-FFF2-40B4-BE49-F238E27FC236}">
                <a16:creationId xmlns:a16="http://schemas.microsoft.com/office/drawing/2014/main" id="{760001F0-D555-49E3-B788-7134CB3308C8}"/>
              </a:ext>
            </a:extLst>
          </p:cNvPr>
          <p:cNvSpPr txBox="1"/>
          <p:nvPr/>
        </p:nvSpPr>
        <p:spPr>
          <a:xfrm>
            <a:off x="3898696" y="5336566"/>
            <a:ext cx="1197764"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NeuroStyle</a:t>
            </a:r>
          </a:p>
        </p:txBody>
      </p:sp>
      <p:pic>
        <p:nvPicPr>
          <p:cNvPr id="17" name="Hình ảnh 16" descr="Ảnh có chứa người, trong nhà, người đàn ông, bàn&#10;&#10;Mô tả được tạo tự động">
            <a:extLst>
              <a:ext uri="{FF2B5EF4-FFF2-40B4-BE49-F238E27FC236}">
                <a16:creationId xmlns:a16="http://schemas.microsoft.com/office/drawing/2014/main" id="{505FEC7F-5004-43C6-9699-ED2E15694E56}"/>
              </a:ext>
            </a:extLst>
          </p:cNvPr>
          <p:cNvPicPr>
            <a:picLocks noChangeAspect="1"/>
          </p:cNvPicPr>
          <p:nvPr/>
        </p:nvPicPr>
        <p:blipFill rotWithShape="1">
          <a:blip r:embed="rId8">
            <a:extLst>
              <a:ext uri="{28A0092B-C50C-407E-A947-70E740481C1C}">
                <a14:useLocalDpi xmlns:a14="http://schemas.microsoft.com/office/drawing/2010/main" val="0"/>
              </a:ext>
            </a:extLst>
          </a:blip>
          <a:srcRect t="7391" r="26350" b="7170"/>
          <a:stretch/>
        </p:blipFill>
        <p:spPr>
          <a:xfrm>
            <a:off x="330889" y="3434651"/>
            <a:ext cx="2387465" cy="1871168"/>
          </a:xfrm>
          <a:prstGeom prst="rect">
            <a:avLst/>
          </a:prstGeom>
        </p:spPr>
      </p:pic>
      <p:sp>
        <p:nvSpPr>
          <p:cNvPr id="20" name="Hộp Văn bản 19">
            <a:extLst>
              <a:ext uri="{FF2B5EF4-FFF2-40B4-BE49-F238E27FC236}">
                <a16:creationId xmlns:a16="http://schemas.microsoft.com/office/drawing/2014/main" id="{0F51C863-F1A1-4D21-9D36-EC35A5452A49}"/>
              </a:ext>
            </a:extLst>
          </p:cNvPr>
          <p:cNvSpPr txBox="1"/>
          <p:nvPr/>
        </p:nvSpPr>
        <p:spPr>
          <a:xfrm>
            <a:off x="925739" y="5342384"/>
            <a:ext cx="1244251"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Neuro MEP</a:t>
            </a:r>
          </a:p>
        </p:txBody>
      </p:sp>
      <p:sp>
        <p:nvSpPr>
          <p:cNvPr id="19" name="Hộp Văn bản 18">
            <a:extLst>
              <a:ext uri="{FF2B5EF4-FFF2-40B4-BE49-F238E27FC236}">
                <a16:creationId xmlns:a16="http://schemas.microsoft.com/office/drawing/2014/main" id="{7E0062B8-A42F-46AF-AA30-020AE7FAB520}"/>
              </a:ext>
            </a:extLst>
          </p:cNvPr>
          <p:cNvSpPr txBox="1"/>
          <p:nvPr/>
        </p:nvSpPr>
        <p:spPr>
          <a:xfrm>
            <a:off x="330889" y="2880297"/>
            <a:ext cx="5222905" cy="400110"/>
          </a:xfrm>
          <a:prstGeom prst="rect">
            <a:avLst/>
          </a:prstGeom>
          <a:noFill/>
        </p:spPr>
        <p:txBody>
          <a:bodyPr wrap="none" rtlCol="0">
            <a:spAutoFit/>
          </a:bodyPr>
          <a:lstStyle/>
          <a:p>
            <a:r>
              <a:rPr lang="en-US" sz="2000">
                <a:latin typeface="Arial" panose="020B0604020202020204" pitchFamily="34" charset="0"/>
                <a:cs typeface="Arial" panose="020B0604020202020204" pitchFamily="34" charset="0"/>
              </a:rPr>
              <a:t>Các thiết bị đo điện c</a:t>
            </a:r>
            <a:r>
              <a:rPr lang="vi-VN" sz="2000">
                <a:latin typeface="Arial" panose="020B0604020202020204" pitchFamily="34" charset="0"/>
                <a:cs typeface="Arial" panose="020B0604020202020204" pitchFamily="34" charset="0"/>
              </a:rPr>
              <a:t>ơ</a:t>
            </a:r>
            <a:r>
              <a:rPr lang="en-US" sz="2000">
                <a:latin typeface="Arial" panose="020B0604020202020204" pitchFamily="34" charset="0"/>
                <a:cs typeface="Arial" panose="020B0604020202020204" pitchFamily="34" charset="0"/>
              </a:rPr>
              <a:t> phổ biến ở bệnh viện</a:t>
            </a:r>
          </a:p>
        </p:txBody>
      </p:sp>
    </p:spTree>
    <p:extLst>
      <p:ext uri="{BB962C8B-B14F-4D97-AF65-F5344CB8AC3E}">
        <p14:creationId xmlns:p14="http://schemas.microsoft.com/office/powerpoint/2010/main" val="413651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5332CB3-48CB-43B4-AB3A-FF6ABE6876A5}"/>
              </a:ext>
            </a:extLst>
          </p:cNvPr>
          <p:cNvSpPr>
            <a:spLocks noGrp="1"/>
          </p:cNvSpPr>
          <p:nvPr>
            <p:ph type="title"/>
          </p:nvPr>
        </p:nvSpPr>
        <p:spPr/>
        <p:txBody>
          <a:bodyPr/>
          <a:lstStyle/>
          <a:p>
            <a:r>
              <a:rPr lang="vi-VN">
                <a:latin typeface="+mn-lt"/>
              </a:rPr>
              <a:t>Tổng quan lý thuyết</a:t>
            </a:r>
            <a:endParaRPr lang="en-US">
              <a:latin typeface="+mn-lt"/>
            </a:endParaRPr>
          </a:p>
        </p:txBody>
      </p:sp>
      <p:sp>
        <p:nvSpPr>
          <p:cNvPr id="8" name="Hình chữ nhật 7">
            <a:extLst>
              <a:ext uri="{FF2B5EF4-FFF2-40B4-BE49-F238E27FC236}">
                <a16:creationId xmlns:a16="http://schemas.microsoft.com/office/drawing/2014/main" id="{5BFAF50A-5B68-475A-A610-8725181A581C}"/>
              </a:ext>
            </a:extLst>
          </p:cNvPr>
          <p:cNvSpPr/>
          <p:nvPr/>
        </p:nvSpPr>
        <p:spPr>
          <a:xfrm>
            <a:off x="369680" y="1125164"/>
            <a:ext cx="4782433" cy="1200329"/>
          </a:xfrm>
          <a:prstGeom prst="rect">
            <a:avLst/>
          </a:prstGeom>
        </p:spPr>
        <p:txBody>
          <a:bodyPr wrap="square">
            <a:spAutoFit/>
          </a:bodyPr>
          <a:lstStyle/>
          <a:p>
            <a:pPr algn="just">
              <a:spcAft>
                <a:spcPts val="1142"/>
              </a:spcAft>
              <a:buClr>
                <a:schemeClr val="accent3">
                  <a:lumMod val="75000"/>
                </a:schemeClr>
              </a:buClr>
              <a:buSzPct val="100000"/>
            </a:pPr>
            <a:r>
              <a:rPr lang="en-US" b="1">
                <a:latin typeface="Arial" panose="020B0604020202020204" pitchFamily="34" charset="0"/>
                <a:cs typeface="Arial" panose="020B0604020202020204" pitchFamily="34" charset="0"/>
              </a:rPr>
              <a:t>Electromyography</a:t>
            </a: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EMG</a:t>
            </a:r>
            <a:r>
              <a:rPr lang="en-US">
                <a:latin typeface="Arial" panose="020B0604020202020204" pitchFamily="34" charset="0"/>
                <a:cs typeface="Arial" panose="020B0604020202020204" pitchFamily="34" charset="0"/>
              </a:rPr>
              <a:t>) – Điện c</a:t>
            </a:r>
            <a:r>
              <a:rPr lang="vi-VN">
                <a:latin typeface="Arial" panose="020B0604020202020204" pitchFamily="34" charset="0"/>
                <a:cs typeface="Arial" panose="020B0604020202020204" pitchFamily="34" charset="0"/>
              </a:rPr>
              <a:t>ơ</a:t>
            </a:r>
            <a:r>
              <a:rPr lang="en-US">
                <a:latin typeface="Arial" panose="020B0604020202020204" pitchFamily="34" charset="0"/>
                <a:cs typeface="Arial" panose="020B0604020202020204" pitchFamily="34" charset="0"/>
              </a:rPr>
              <a:t> đ</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ợc ứng dụng </a:t>
            </a:r>
            <a:r>
              <a:rPr lang="en-US" spc="-1">
                <a:solidFill>
                  <a:srgbClr val="1C1C1C"/>
                </a:solidFill>
                <a:latin typeface="Arial" panose="020B0604020202020204" pitchFamily="34" charset="0"/>
                <a:cs typeface="Arial" panose="020B0604020202020204" pitchFamily="34" charset="0"/>
              </a:rPr>
              <a:t>để đo đạc dòng điện được sinh ra ở cơ bắp trong quá trình co bóp diễn tả các hoạt động của thần kinh – cơ</a:t>
            </a:r>
            <a:endParaRPr lang="en-US" spc="-1" dirty="0">
              <a:solidFill>
                <a:srgbClr val="1C1C1C"/>
              </a:solidFill>
              <a:latin typeface="Arial" panose="020B0604020202020204" pitchFamily="34" charset="0"/>
              <a:cs typeface="Arial" panose="020B0604020202020204" pitchFamily="34" charset="0"/>
            </a:endParaRPr>
          </a:p>
        </p:txBody>
      </p:sp>
      <p:pic>
        <p:nvPicPr>
          <p:cNvPr id="11" name="Hình ảnh 10" descr="Ảnh có chứa người, trong nhà, em bé, đang ngồi&#10;&#10;Mô tả được tạo tự động">
            <a:extLst>
              <a:ext uri="{FF2B5EF4-FFF2-40B4-BE49-F238E27FC236}">
                <a16:creationId xmlns:a16="http://schemas.microsoft.com/office/drawing/2014/main" id="{5BDAB2EA-99EB-455C-AD88-A1C215F58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680" y="3748489"/>
            <a:ext cx="2934909" cy="1991825"/>
          </a:xfrm>
          <a:prstGeom prst="rect">
            <a:avLst/>
          </a:prstGeom>
        </p:spPr>
      </p:pic>
      <p:pic>
        <p:nvPicPr>
          <p:cNvPr id="12" name="Picture 8" descr="A picture containing person, woman, sport, racket&#10;&#10;Description automatically generated">
            <a:extLst>
              <a:ext uri="{FF2B5EF4-FFF2-40B4-BE49-F238E27FC236}">
                <a16:creationId xmlns:a16="http://schemas.microsoft.com/office/drawing/2014/main" id="{36030321-EE77-41D0-B9BA-F94FBB2A64BE}"/>
              </a:ext>
            </a:extLst>
          </p:cNvPr>
          <p:cNvPicPr>
            <a:picLocks noChangeAspect="1"/>
          </p:cNvPicPr>
          <p:nvPr/>
        </p:nvPicPr>
        <p:blipFill>
          <a:blip r:embed="rId4"/>
          <a:stretch>
            <a:fillRect/>
          </a:stretch>
        </p:blipFill>
        <p:spPr>
          <a:xfrm>
            <a:off x="3381747" y="3435197"/>
            <a:ext cx="2535382" cy="2281844"/>
          </a:xfrm>
          <a:prstGeom prst="rect">
            <a:avLst/>
          </a:prstGeom>
        </p:spPr>
      </p:pic>
      <p:pic>
        <p:nvPicPr>
          <p:cNvPr id="13" name="Picture 2" descr="Postural Control by 3D Newton - ppt download">
            <a:extLst>
              <a:ext uri="{FF2B5EF4-FFF2-40B4-BE49-F238E27FC236}">
                <a16:creationId xmlns:a16="http://schemas.microsoft.com/office/drawing/2014/main" id="{A917C110-84C8-4811-AF56-ACC1205204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4287" y="3590735"/>
            <a:ext cx="3012067" cy="2259051"/>
          </a:xfrm>
          <a:prstGeom prst="rect">
            <a:avLst/>
          </a:prstGeom>
          <a:noFill/>
          <a:extLst>
            <a:ext uri="{909E8E84-426E-40DD-AFC4-6F175D3DCCD1}">
              <a14:hiddenFill xmlns:a14="http://schemas.microsoft.com/office/drawing/2010/main">
                <a:solidFill>
                  <a:srgbClr val="FFFFFF"/>
                </a:solidFill>
              </a14:hiddenFill>
            </a:ext>
          </a:extLst>
        </p:spPr>
      </p:pic>
      <p:sp>
        <p:nvSpPr>
          <p:cNvPr id="15" name="Chỗ dành sẵn cho Ngày tháng 14">
            <a:extLst>
              <a:ext uri="{FF2B5EF4-FFF2-40B4-BE49-F238E27FC236}">
                <a16:creationId xmlns:a16="http://schemas.microsoft.com/office/drawing/2014/main" id="{FF52D8F1-1B3F-4C39-9698-00F545585E90}"/>
              </a:ext>
            </a:extLst>
          </p:cNvPr>
          <p:cNvSpPr>
            <a:spLocks noGrp="1"/>
          </p:cNvSpPr>
          <p:nvPr>
            <p:ph type="dt" sz="half" idx="10"/>
          </p:nvPr>
        </p:nvSpPr>
        <p:spPr/>
        <p:txBody>
          <a:bodyPr/>
          <a:lstStyle/>
          <a:p>
            <a:fld id="{669C240D-EB52-4696-9CCD-E70EEF563902}" type="datetime1">
              <a:rPr lang="en-US" smtClean="0"/>
              <a:t>16/07/2020</a:t>
            </a:fld>
            <a:endParaRPr lang="en-US"/>
          </a:p>
        </p:txBody>
      </p:sp>
      <p:sp>
        <p:nvSpPr>
          <p:cNvPr id="16" name="Hộp Văn bản 15">
            <a:extLst>
              <a:ext uri="{FF2B5EF4-FFF2-40B4-BE49-F238E27FC236}">
                <a16:creationId xmlns:a16="http://schemas.microsoft.com/office/drawing/2014/main" id="{2D78372C-A89A-498E-A3D5-0FEB0109F113}"/>
              </a:ext>
            </a:extLst>
          </p:cNvPr>
          <p:cNvSpPr txBox="1"/>
          <p:nvPr/>
        </p:nvSpPr>
        <p:spPr>
          <a:xfrm>
            <a:off x="510596" y="5733066"/>
            <a:ext cx="2730235" cy="307777"/>
          </a:xfrm>
          <a:prstGeom prst="rect">
            <a:avLst/>
          </a:prstGeom>
          <a:noFill/>
        </p:spPr>
        <p:txBody>
          <a:bodyPr wrap="none" rtlCol="0">
            <a:spAutoFit/>
          </a:bodyPr>
          <a:lstStyle/>
          <a:p>
            <a:r>
              <a:rPr lang="en-US" sz="1400" i="1">
                <a:latin typeface="Arial" panose="020B0604020202020204" pitchFamily="34" charset="0"/>
                <a:cs typeface="Arial" panose="020B0604020202020204" pitchFamily="34" charset="0"/>
              </a:rPr>
              <a:t>Đo điện c</a:t>
            </a:r>
            <a:r>
              <a:rPr lang="vi-VN" sz="1400" i="1">
                <a:latin typeface="Arial" panose="020B0604020202020204" pitchFamily="34" charset="0"/>
                <a:cs typeface="Arial" panose="020B0604020202020204" pitchFamily="34" charset="0"/>
              </a:rPr>
              <a:t>ơ</a:t>
            </a:r>
            <a:r>
              <a:rPr lang="en-US" sz="1400" i="1">
                <a:latin typeface="Arial" panose="020B0604020202020204" pitchFamily="34" charset="0"/>
                <a:cs typeface="Arial" panose="020B0604020202020204" pitchFamily="34" charset="0"/>
              </a:rPr>
              <a:t> trong chẩn đoán y tế</a:t>
            </a:r>
          </a:p>
        </p:txBody>
      </p:sp>
      <p:sp>
        <p:nvSpPr>
          <p:cNvPr id="17" name="Hộp Văn bản 16">
            <a:extLst>
              <a:ext uri="{FF2B5EF4-FFF2-40B4-BE49-F238E27FC236}">
                <a16:creationId xmlns:a16="http://schemas.microsoft.com/office/drawing/2014/main" id="{924F8FEF-2BDB-42FA-9FC6-F0CBAC22F0DF}"/>
              </a:ext>
            </a:extLst>
          </p:cNvPr>
          <p:cNvSpPr txBox="1"/>
          <p:nvPr/>
        </p:nvSpPr>
        <p:spPr>
          <a:xfrm>
            <a:off x="3868384" y="5740314"/>
            <a:ext cx="2125903" cy="307777"/>
          </a:xfrm>
          <a:prstGeom prst="rect">
            <a:avLst/>
          </a:prstGeom>
          <a:noFill/>
        </p:spPr>
        <p:txBody>
          <a:bodyPr wrap="none" rtlCol="0">
            <a:spAutoFit/>
          </a:bodyPr>
          <a:lstStyle/>
          <a:p>
            <a:r>
              <a:rPr lang="en-US" sz="1400" i="1">
                <a:latin typeface="Arial" panose="020B0604020202020204" pitchFamily="34" charset="0"/>
                <a:cs typeface="Arial" panose="020B0604020202020204" pitchFamily="34" charset="0"/>
              </a:rPr>
              <a:t>Ứng dụng trong thể thao</a:t>
            </a:r>
          </a:p>
        </p:txBody>
      </p:sp>
      <p:sp>
        <p:nvSpPr>
          <p:cNvPr id="18" name="Hộp Văn bản 17">
            <a:extLst>
              <a:ext uri="{FF2B5EF4-FFF2-40B4-BE49-F238E27FC236}">
                <a16:creationId xmlns:a16="http://schemas.microsoft.com/office/drawing/2014/main" id="{18CD283A-6C3A-4382-8B4C-17125389CAE5}"/>
              </a:ext>
            </a:extLst>
          </p:cNvPr>
          <p:cNvSpPr txBox="1"/>
          <p:nvPr/>
        </p:nvSpPr>
        <p:spPr>
          <a:xfrm>
            <a:off x="6549577" y="5733066"/>
            <a:ext cx="2069797" cy="307777"/>
          </a:xfrm>
          <a:prstGeom prst="rect">
            <a:avLst/>
          </a:prstGeom>
          <a:noFill/>
        </p:spPr>
        <p:txBody>
          <a:bodyPr wrap="none" rtlCol="0">
            <a:spAutoFit/>
          </a:bodyPr>
          <a:lstStyle/>
          <a:p>
            <a:r>
              <a:rPr lang="en-US" sz="1400" i="1">
                <a:latin typeface="Arial" panose="020B0604020202020204" pitchFamily="34" charset="0"/>
                <a:cs typeface="Arial" panose="020B0604020202020204" pitchFamily="34" charset="0"/>
              </a:rPr>
              <a:t>Nghiên cứu c</a:t>
            </a:r>
            <a:r>
              <a:rPr lang="vi-VN" sz="1400" i="1">
                <a:latin typeface="Arial" panose="020B0604020202020204" pitchFamily="34" charset="0"/>
                <a:cs typeface="Arial" panose="020B0604020202020204" pitchFamily="34" charset="0"/>
              </a:rPr>
              <a:t>ơ</a:t>
            </a:r>
            <a:r>
              <a:rPr lang="en-US" sz="1400" i="1">
                <a:latin typeface="Arial" panose="020B0604020202020204" pitchFamily="34" charset="0"/>
                <a:cs typeface="Arial" panose="020B0604020202020204" pitchFamily="34" charset="0"/>
              </a:rPr>
              <a:t> sinh học</a:t>
            </a:r>
          </a:p>
        </p:txBody>
      </p:sp>
      <p:sp>
        <p:nvSpPr>
          <p:cNvPr id="19" name="Hộp Văn bản 18">
            <a:extLst>
              <a:ext uri="{FF2B5EF4-FFF2-40B4-BE49-F238E27FC236}">
                <a16:creationId xmlns:a16="http://schemas.microsoft.com/office/drawing/2014/main" id="{A69F6B11-86E9-435B-921E-4D5DE014EC2B}"/>
              </a:ext>
            </a:extLst>
          </p:cNvPr>
          <p:cNvSpPr txBox="1"/>
          <p:nvPr/>
        </p:nvSpPr>
        <p:spPr>
          <a:xfrm>
            <a:off x="369680" y="2390406"/>
            <a:ext cx="5071750"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Ứng dụng:</a:t>
            </a:r>
          </a:p>
          <a:p>
            <a:pPr marL="342900" indent="-342900">
              <a:buFont typeface="Arial" panose="020B0604020202020204" pitchFamily="34" charset="0"/>
              <a:buChar char="•"/>
            </a:pPr>
            <a:r>
              <a:rPr lang="en-US">
                <a:latin typeface="Arial" panose="020B0604020202020204" pitchFamily="34" charset="0"/>
                <a:cs typeface="Arial" panose="020B0604020202020204" pitchFamily="34" charset="0"/>
              </a:rPr>
              <a:t>Chẩn đoán y tế</a:t>
            </a:r>
          </a:p>
          <a:p>
            <a:pPr marL="342900" indent="-342900">
              <a:buFont typeface="Arial" panose="020B0604020202020204" pitchFamily="34" charset="0"/>
              <a:buChar char="•"/>
            </a:pPr>
            <a:r>
              <a:rPr lang="en-US">
                <a:latin typeface="Arial" panose="020B0604020202020204" pitchFamily="34" charset="0"/>
                <a:cs typeface="Arial" panose="020B0604020202020204" pitchFamily="34" charset="0"/>
              </a:rPr>
              <a:t>Ứng dụng trong thể thao và huấn luyện</a:t>
            </a:r>
          </a:p>
          <a:p>
            <a:pPr marL="342900" indent="-342900">
              <a:buFont typeface="Arial" panose="020B0604020202020204" pitchFamily="34" charset="0"/>
              <a:buChar char="•"/>
            </a:pPr>
            <a:r>
              <a:rPr lang="en-US">
                <a:latin typeface="Arial" panose="020B0604020202020204" pitchFamily="34" charset="0"/>
                <a:cs typeface="Arial" panose="020B0604020202020204" pitchFamily="34" charset="0"/>
              </a:rPr>
              <a:t>Nghiên cứu cơ sinh học</a:t>
            </a:r>
          </a:p>
        </p:txBody>
      </p:sp>
      <p:sp>
        <p:nvSpPr>
          <p:cNvPr id="21" name="Chỗ dành sẵn cho Số hiệu Bản chiếu 20">
            <a:extLst>
              <a:ext uri="{FF2B5EF4-FFF2-40B4-BE49-F238E27FC236}">
                <a16:creationId xmlns:a16="http://schemas.microsoft.com/office/drawing/2014/main" id="{6F27BDDC-2397-4B32-A83E-F005EEBDD088}"/>
              </a:ext>
            </a:extLst>
          </p:cNvPr>
          <p:cNvSpPr>
            <a:spLocks noGrp="1"/>
          </p:cNvSpPr>
          <p:nvPr>
            <p:ph type="sldNum" sz="quarter" idx="12"/>
          </p:nvPr>
        </p:nvSpPr>
        <p:spPr/>
        <p:txBody>
          <a:bodyPr/>
          <a:lstStyle/>
          <a:p>
            <a:fld id="{A02EBBDA-6239-48A4-BF42-145536EAE284}" type="slidenum">
              <a:rPr lang="en-US" smtClean="0"/>
              <a:t>4</a:t>
            </a:fld>
            <a:endParaRPr lang="en-US"/>
          </a:p>
        </p:txBody>
      </p:sp>
      <p:pic>
        <p:nvPicPr>
          <p:cNvPr id="14" name="Picture 35">
            <a:extLst>
              <a:ext uri="{FF2B5EF4-FFF2-40B4-BE49-F238E27FC236}">
                <a16:creationId xmlns:a16="http://schemas.microsoft.com/office/drawing/2014/main" id="{B047B44C-A10B-492A-B1E4-4A28D8236CAA}"/>
              </a:ext>
            </a:extLst>
          </p:cNvPr>
          <p:cNvPicPr>
            <a:picLocks noChangeAspect="1"/>
          </p:cNvPicPr>
          <p:nvPr/>
        </p:nvPicPr>
        <p:blipFill>
          <a:blip r:embed="rId6"/>
          <a:stretch>
            <a:fillRect/>
          </a:stretch>
        </p:blipFill>
        <p:spPr>
          <a:xfrm>
            <a:off x="5240697" y="1216669"/>
            <a:ext cx="3796610" cy="2293785"/>
          </a:xfrm>
          <a:prstGeom prst="rect">
            <a:avLst/>
          </a:prstGeom>
        </p:spPr>
      </p:pic>
      <p:sp>
        <p:nvSpPr>
          <p:cNvPr id="3" name="Hộp Văn bản 2">
            <a:extLst>
              <a:ext uri="{FF2B5EF4-FFF2-40B4-BE49-F238E27FC236}">
                <a16:creationId xmlns:a16="http://schemas.microsoft.com/office/drawing/2014/main" id="{D0726B51-0AF2-439E-A592-2F19914F2000}"/>
              </a:ext>
            </a:extLst>
          </p:cNvPr>
          <p:cNvSpPr txBox="1"/>
          <p:nvPr/>
        </p:nvSpPr>
        <p:spPr>
          <a:xfrm>
            <a:off x="369680" y="6198597"/>
            <a:ext cx="6179897" cy="261610"/>
          </a:xfrm>
          <a:prstGeom prst="rect">
            <a:avLst/>
          </a:prstGeom>
          <a:noFill/>
        </p:spPr>
        <p:txBody>
          <a:bodyPr wrap="none" rtlCol="0">
            <a:spAutoFit/>
          </a:bodyPr>
          <a:lstStyle/>
          <a:p>
            <a:r>
              <a:rPr lang="en-US" sz="1100">
                <a:latin typeface="Arial" panose="020B0604020202020204" pitchFamily="34" charset="0"/>
                <a:cs typeface="Arial" panose="020B0604020202020204" pitchFamily="34" charset="0"/>
              </a:rPr>
              <a:t>M. A. C. Garcia, T. M. M. Vieira. (2011) </a:t>
            </a:r>
            <a:r>
              <a:rPr lang="en-US" sz="1100" i="1">
                <a:latin typeface="Arial" panose="020B0604020202020204" pitchFamily="34" charset="0"/>
                <a:cs typeface="Arial" panose="020B0604020202020204" pitchFamily="34" charset="0"/>
              </a:rPr>
              <a:t>Surface electromyography: Why, when and how to use it</a:t>
            </a:r>
          </a:p>
        </p:txBody>
      </p:sp>
    </p:spTree>
    <p:extLst>
      <p:ext uri="{BB962C8B-B14F-4D97-AF65-F5344CB8AC3E}">
        <p14:creationId xmlns:p14="http://schemas.microsoft.com/office/powerpoint/2010/main" val="281660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910B149-5EC0-41EA-BB9F-F033AB0D062C}"/>
              </a:ext>
            </a:extLst>
          </p:cNvPr>
          <p:cNvSpPr>
            <a:spLocks noGrp="1"/>
          </p:cNvSpPr>
          <p:nvPr>
            <p:ph type="title"/>
          </p:nvPr>
        </p:nvSpPr>
        <p:spPr>
          <a:xfrm>
            <a:off x="488950" y="-133035"/>
            <a:ext cx="8026400" cy="1325563"/>
          </a:xfrm>
        </p:spPr>
        <p:txBody>
          <a:bodyPr/>
          <a:lstStyle/>
          <a:p>
            <a:r>
              <a:rPr lang="en-US">
                <a:latin typeface="Arial" panose="020B0604020202020204" pitchFamily="34" charset="0"/>
                <a:cs typeface="Arial" panose="020B0604020202020204" pitchFamily="34" charset="0"/>
              </a:rPr>
              <a:t>Tổng quan lý thuyết</a:t>
            </a:r>
          </a:p>
        </p:txBody>
      </p:sp>
      <p:sp>
        <p:nvSpPr>
          <p:cNvPr id="4" name="Chỗ dành sẵn cho Ngày tháng 3">
            <a:extLst>
              <a:ext uri="{FF2B5EF4-FFF2-40B4-BE49-F238E27FC236}">
                <a16:creationId xmlns:a16="http://schemas.microsoft.com/office/drawing/2014/main" id="{D289B6CF-A141-4BD8-ADE0-5E4C6ABD270D}"/>
              </a:ext>
            </a:extLst>
          </p:cNvPr>
          <p:cNvSpPr>
            <a:spLocks noGrp="1"/>
          </p:cNvSpPr>
          <p:nvPr>
            <p:ph type="dt" sz="half" idx="10"/>
          </p:nvPr>
        </p:nvSpPr>
        <p:spPr/>
        <p:txBody>
          <a:bodyPr/>
          <a:lstStyle/>
          <a:p>
            <a:fld id="{DC01B17D-2FE9-486B-A287-AA427052BA1B}" type="datetime1">
              <a:rPr lang="en-US" smtClean="0"/>
              <a:t>16/07/2020</a:t>
            </a:fld>
            <a:endParaRPr lang="en-US"/>
          </a:p>
        </p:txBody>
      </p:sp>
      <p:sp>
        <p:nvSpPr>
          <p:cNvPr id="5" name="Chỗ dành sẵn cho Số hiệu Bản chiếu 4">
            <a:extLst>
              <a:ext uri="{FF2B5EF4-FFF2-40B4-BE49-F238E27FC236}">
                <a16:creationId xmlns:a16="http://schemas.microsoft.com/office/drawing/2014/main" id="{7DA73B41-9E0C-4D38-B6E3-117F8342D68A}"/>
              </a:ext>
            </a:extLst>
          </p:cNvPr>
          <p:cNvSpPr>
            <a:spLocks noGrp="1"/>
          </p:cNvSpPr>
          <p:nvPr>
            <p:ph type="sldNum" sz="quarter" idx="12"/>
          </p:nvPr>
        </p:nvSpPr>
        <p:spPr/>
        <p:txBody>
          <a:bodyPr/>
          <a:lstStyle/>
          <a:p>
            <a:fld id="{A02EBBDA-6239-48A4-BF42-145536EAE284}" type="slidenum">
              <a:rPr lang="en-US" smtClean="0"/>
              <a:t>5</a:t>
            </a:fld>
            <a:endParaRPr lang="en-US"/>
          </a:p>
        </p:txBody>
      </p:sp>
      <p:pic>
        <p:nvPicPr>
          <p:cNvPr id="6" name="Picture 17">
            <a:extLst>
              <a:ext uri="{FF2B5EF4-FFF2-40B4-BE49-F238E27FC236}">
                <a16:creationId xmlns:a16="http://schemas.microsoft.com/office/drawing/2014/main" id="{D9D7EE9F-6C4D-47FD-B90C-AA2F847A1CD6}"/>
              </a:ext>
            </a:extLst>
          </p:cNvPr>
          <p:cNvPicPr>
            <a:picLocks noChangeAspect="1"/>
          </p:cNvPicPr>
          <p:nvPr/>
        </p:nvPicPr>
        <p:blipFill rotWithShape="1">
          <a:blip r:embed="rId3">
            <a:extLst>
              <a:ext uri="{28A0092B-C50C-407E-A947-70E740481C1C}">
                <a14:useLocalDpi xmlns:a14="http://schemas.microsoft.com/office/drawing/2010/main" val="0"/>
              </a:ext>
            </a:extLst>
          </a:blip>
          <a:srcRect l="13184" t="12594" r="12562" b="13154"/>
          <a:stretch/>
        </p:blipFill>
        <p:spPr>
          <a:xfrm>
            <a:off x="7100589" y="3352850"/>
            <a:ext cx="1323130" cy="1267957"/>
          </a:xfrm>
          <a:prstGeom prst="rect">
            <a:avLst/>
          </a:prstGeom>
        </p:spPr>
      </p:pic>
      <p:pic>
        <p:nvPicPr>
          <p:cNvPr id="7" name="Hình ảnh 6">
            <a:extLst>
              <a:ext uri="{FF2B5EF4-FFF2-40B4-BE49-F238E27FC236}">
                <a16:creationId xmlns:a16="http://schemas.microsoft.com/office/drawing/2014/main" id="{826C96BF-782A-45AA-9A2B-9F7603D09F0C}"/>
              </a:ext>
            </a:extLst>
          </p:cNvPr>
          <p:cNvPicPr>
            <a:picLocks noChangeAspect="1"/>
          </p:cNvPicPr>
          <p:nvPr/>
        </p:nvPicPr>
        <p:blipFill>
          <a:blip r:embed="rId4"/>
          <a:stretch>
            <a:fillRect/>
          </a:stretch>
        </p:blipFill>
        <p:spPr>
          <a:xfrm>
            <a:off x="6959478" y="4886518"/>
            <a:ext cx="1605352" cy="1289337"/>
          </a:xfrm>
          <a:prstGeom prst="rect">
            <a:avLst/>
          </a:prstGeom>
        </p:spPr>
      </p:pic>
      <p:pic>
        <p:nvPicPr>
          <p:cNvPr id="9" name="Hình ảnh 8" descr="Ảnh có chứa thiết bị điện tử, máy tính&#10;&#10;Mô tả được tạo tự động">
            <a:extLst>
              <a:ext uri="{FF2B5EF4-FFF2-40B4-BE49-F238E27FC236}">
                <a16:creationId xmlns:a16="http://schemas.microsoft.com/office/drawing/2014/main" id="{BB560EC7-3D10-4C9A-80A1-87133F5791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8049" y="1219714"/>
            <a:ext cx="2500994" cy="1819310"/>
          </a:xfrm>
          <a:prstGeom prst="rect">
            <a:avLst/>
          </a:prstGeom>
        </p:spPr>
      </p:pic>
      <p:sp>
        <p:nvSpPr>
          <p:cNvPr id="10" name="Hộp Văn bản 9">
            <a:extLst>
              <a:ext uri="{FF2B5EF4-FFF2-40B4-BE49-F238E27FC236}">
                <a16:creationId xmlns:a16="http://schemas.microsoft.com/office/drawing/2014/main" id="{159A5244-AD89-4C3B-B20D-B06BC69469EA}"/>
              </a:ext>
            </a:extLst>
          </p:cNvPr>
          <p:cNvSpPr txBox="1"/>
          <p:nvPr/>
        </p:nvSpPr>
        <p:spPr>
          <a:xfrm>
            <a:off x="353805" y="1270502"/>
            <a:ext cx="2957861" cy="923330"/>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Hai ph</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ơng pháp chính:</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Đo điện c</a:t>
            </a:r>
            <a:r>
              <a:rPr lang="vi-VN">
                <a:latin typeface="Arial" panose="020B0604020202020204" pitchFamily="34" charset="0"/>
                <a:cs typeface="Arial" panose="020B0604020202020204" pitchFamily="34" charset="0"/>
              </a:rPr>
              <a:t>ơ</a:t>
            </a:r>
            <a:r>
              <a:rPr lang="en-US">
                <a:latin typeface="Arial" panose="020B0604020202020204" pitchFamily="34" charset="0"/>
                <a:cs typeface="Arial" panose="020B0604020202020204" pitchFamily="34" charset="0"/>
              </a:rPr>
              <a:t> bên trong da</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Đo điện c</a:t>
            </a:r>
            <a:r>
              <a:rPr lang="vi-VN">
                <a:latin typeface="Arial" panose="020B0604020202020204" pitchFamily="34" charset="0"/>
                <a:cs typeface="Arial" panose="020B0604020202020204" pitchFamily="34" charset="0"/>
              </a:rPr>
              <a:t>ơ</a:t>
            </a:r>
            <a:r>
              <a:rPr lang="en-US">
                <a:latin typeface="Arial" panose="020B0604020202020204" pitchFamily="34" charset="0"/>
                <a:cs typeface="Arial" panose="020B0604020202020204" pitchFamily="34" charset="0"/>
              </a:rPr>
              <a:t> bề mặt da</a:t>
            </a:r>
          </a:p>
        </p:txBody>
      </p:sp>
      <p:pic>
        <p:nvPicPr>
          <p:cNvPr id="14" name="Hình ảnh 13" descr="Ảnh có chứa nắm giữ, đứng, người đàn ông, nhóm&#10;&#10;Mô tả được tạo tự động">
            <a:extLst>
              <a:ext uri="{FF2B5EF4-FFF2-40B4-BE49-F238E27FC236}">
                <a16:creationId xmlns:a16="http://schemas.microsoft.com/office/drawing/2014/main" id="{C9643E07-162B-4946-8D17-CE57FF418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0838" y="3568927"/>
            <a:ext cx="2352319" cy="1881855"/>
          </a:xfrm>
          <a:prstGeom prst="rect">
            <a:avLst/>
          </a:prstGeom>
        </p:spPr>
      </p:pic>
      <p:pic>
        <p:nvPicPr>
          <p:cNvPr id="17" name="Hình ảnh 16" descr="Ảnh có chứa người, trong nhà, người phụ nữ, nắm giữ&#10;&#10;Mô tả được tạo tự động">
            <a:extLst>
              <a:ext uri="{FF2B5EF4-FFF2-40B4-BE49-F238E27FC236}">
                <a16:creationId xmlns:a16="http://schemas.microsoft.com/office/drawing/2014/main" id="{EFC99467-A2F6-4EF3-8708-584BBC9990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3442" y="1213747"/>
            <a:ext cx="2413983" cy="1812930"/>
          </a:xfrm>
          <a:prstGeom prst="rect">
            <a:avLst/>
          </a:prstGeom>
        </p:spPr>
      </p:pic>
      <p:sp>
        <p:nvSpPr>
          <p:cNvPr id="18" name="Hộp Văn bản 17">
            <a:extLst>
              <a:ext uri="{FF2B5EF4-FFF2-40B4-BE49-F238E27FC236}">
                <a16:creationId xmlns:a16="http://schemas.microsoft.com/office/drawing/2014/main" id="{EA314C85-58FE-493F-B3A4-75BE11267A82}"/>
              </a:ext>
            </a:extLst>
          </p:cNvPr>
          <p:cNvSpPr txBox="1"/>
          <p:nvPr/>
        </p:nvSpPr>
        <p:spPr>
          <a:xfrm>
            <a:off x="3914602" y="3023203"/>
            <a:ext cx="1763624"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Đo điện c</a:t>
            </a:r>
            <a:r>
              <a:rPr lang="vi-VN" sz="1400">
                <a:latin typeface="Arial" panose="020B0604020202020204" pitchFamily="34" charset="0"/>
                <a:cs typeface="Arial" panose="020B0604020202020204" pitchFamily="34" charset="0"/>
              </a:rPr>
              <a:t>ơ</a:t>
            </a:r>
            <a:r>
              <a:rPr lang="en-US" sz="1400">
                <a:latin typeface="Arial" panose="020B0604020202020204" pitchFamily="34" charset="0"/>
                <a:cs typeface="Arial" panose="020B0604020202020204" pitchFamily="34" charset="0"/>
              </a:rPr>
              <a:t> trong da</a:t>
            </a:r>
          </a:p>
        </p:txBody>
      </p:sp>
      <p:sp>
        <p:nvSpPr>
          <p:cNvPr id="19" name="Hộp Văn bản 18">
            <a:extLst>
              <a:ext uri="{FF2B5EF4-FFF2-40B4-BE49-F238E27FC236}">
                <a16:creationId xmlns:a16="http://schemas.microsoft.com/office/drawing/2014/main" id="{F3AED62A-AEB9-4486-9E13-E29537E092F3}"/>
              </a:ext>
            </a:extLst>
          </p:cNvPr>
          <p:cNvSpPr txBox="1"/>
          <p:nvPr/>
        </p:nvSpPr>
        <p:spPr>
          <a:xfrm>
            <a:off x="6661745" y="3018202"/>
            <a:ext cx="1903085"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Đo điện c</a:t>
            </a:r>
            <a:r>
              <a:rPr lang="vi-VN" sz="1400">
                <a:latin typeface="Arial" panose="020B0604020202020204" pitchFamily="34" charset="0"/>
                <a:cs typeface="Arial" panose="020B0604020202020204" pitchFamily="34" charset="0"/>
              </a:rPr>
              <a:t>ơ</a:t>
            </a:r>
            <a:r>
              <a:rPr lang="en-US" sz="1400">
                <a:latin typeface="Arial" panose="020B0604020202020204" pitchFamily="34" charset="0"/>
                <a:cs typeface="Arial" panose="020B0604020202020204" pitchFamily="34" charset="0"/>
              </a:rPr>
              <a:t> bề mặt da</a:t>
            </a:r>
          </a:p>
        </p:txBody>
      </p:sp>
      <p:sp>
        <p:nvSpPr>
          <p:cNvPr id="20" name="Hộp Văn bản 19">
            <a:extLst>
              <a:ext uri="{FF2B5EF4-FFF2-40B4-BE49-F238E27FC236}">
                <a16:creationId xmlns:a16="http://schemas.microsoft.com/office/drawing/2014/main" id="{2C50E5A8-0439-4180-BC6B-A19C82797A75}"/>
              </a:ext>
            </a:extLst>
          </p:cNvPr>
          <p:cNvSpPr txBox="1"/>
          <p:nvPr/>
        </p:nvSpPr>
        <p:spPr>
          <a:xfrm>
            <a:off x="373263" y="2621767"/>
            <a:ext cx="3092513" cy="923330"/>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Điện cực đo điện c</a:t>
            </a:r>
            <a:r>
              <a:rPr lang="vi-VN">
                <a:latin typeface="Arial" panose="020B0604020202020204" pitchFamily="34" charset="0"/>
                <a:cs typeface="Arial" panose="020B0604020202020204" pitchFamily="34" charset="0"/>
              </a:rPr>
              <a:t>ơ</a:t>
            </a:r>
            <a:r>
              <a:rPr lang="en-US">
                <a:latin typeface="Arial" panose="020B0604020202020204" pitchFamily="34" charset="0"/>
                <a:cs typeface="Arial" panose="020B0604020202020204" pitchFamily="34" charset="0"/>
              </a:rPr>
              <a:t> bề mặt:</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Điện cực ướt</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Điện cực kim loại</a:t>
            </a:r>
          </a:p>
        </p:txBody>
      </p:sp>
      <p:sp>
        <p:nvSpPr>
          <p:cNvPr id="21" name="Hộp Văn bản 20">
            <a:extLst>
              <a:ext uri="{FF2B5EF4-FFF2-40B4-BE49-F238E27FC236}">
                <a16:creationId xmlns:a16="http://schemas.microsoft.com/office/drawing/2014/main" id="{CA4DF373-A00C-4B45-B751-70F54BF90E45}"/>
              </a:ext>
            </a:extLst>
          </p:cNvPr>
          <p:cNvSpPr txBox="1"/>
          <p:nvPr/>
        </p:nvSpPr>
        <p:spPr>
          <a:xfrm>
            <a:off x="353805" y="3882143"/>
            <a:ext cx="3367596" cy="1477328"/>
          </a:xfrm>
          <a:prstGeom prst="rect">
            <a:avLst/>
          </a:prstGeom>
          <a:noFill/>
        </p:spPr>
        <p:txBody>
          <a:bodyPr wrap="square" rtlCol="0">
            <a:spAutoFit/>
          </a:bodyPr>
          <a:lstStyle/>
          <a:p>
            <a:pPr algn="just"/>
            <a:r>
              <a:rPr lang="vi-VN" b="1"/>
              <a:t>Graphene</a:t>
            </a:r>
            <a:r>
              <a:rPr lang="vi-VN"/>
              <a:t> là một tấm phẳng dày bằng một lớp nguyên tử của các nguyên tử carbon liên kết với nhau theo dạng hình lục giác</a:t>
            </a:r>
            <a:endParaRPr lang="en-US"/>
          </a:p>
        </p:txBody>
      </p:sp>
      <p:sp>
        <p:nvSpPr>
          <p:cNvPr id="22" name="Hộp Văn bản 21">
            <a:extLst>
              <a:ext uri="{FF2B5EF4-FFF2-40B4-BE49-F238E27FC236}">
                <a16:creationId xmlns:a16="http://schemas.microsoft.com/office/drawing/2014/main" id="{541773B8-4ED8-4BEC-8320-430E62E1BE9C}"/>
              </a:ext>
            </a:extLst>
          </p:cNvPr>
          <p:cNvSpPr txBox="1"/>
          <p:nvPr/>
        </p:nvSpPr>
        <p:spPr>
          <a:xfrm>
            <a:off x="5188348" y="5466200"/>
            <a:ext cx="979755"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Graphene</a:t>
            </a:r>
          </a:p>
        </p:txBody>
      </p:sp>
      <p:sp>
        <p:nvSpPr>
          <p:cNvPr id="23" name="Hộp Văn bản 22">
            <a:extLst>
              <a:ext uri="{FF2B5EF4-FFF2-40B4-BE49-F238E27FC236}">
                <a16:creationId xmlns:a16="http://schemas.microsoft.com/office/drawing/2014/main" id="{FE384D1C-15A4-4942-8C64-02903CAA1BAA}"/>
              </a:ext>
            </a:extLst>
          </p:cNvPr>
          <p:cNvSpPr txBox="1"/>
          <p:nvPr/>
        </p:nvSpPr>
        <p:spPr>
          <a:xfrm>
            <a:off x="7142433" y="4533387"/>
            <a:ext cx="123944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Điện cực ướt</a:t>
            </a:r>
          </a:p>
        </p:txBody>
      </p:sp>
      <p:sp>
        <p:nvSpPr>
          <p:cNvPr id="24" name="Hộp Văn bản 23">
            <a:extLst>
              <a:ext uri="{FF2B5EF4-FFF2-40B4-BE49-F238E27FC236}">
                <a16:creationId xmlns:a16="http://schemas.microsoft.com/office/drawing/2014/main" id="{86BCBBD3-6F62-4F96-8DE1-CB76B131A07F}"/>
              </a:ext>
            </a:extLst>
          </p:cNvPr>
          <p:cNvSpPr txBox="1"/>
          <p:nvPr/>
        </p:nvSpPr>
        <p:spPr>
          <a:xfrm>
            <a:off x="6982133" y="6175855"/>
            <a:ext cx="1560042"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Điện cực kim loại</a:t>
            </a:r>
          </a:p>
        </p:txBody>
      </p:sp>
      <p:sp>
        <p:nvSpPr>
          <p:cNvPr id="25" name="Hộp Văn bản 24">
            <a:extLst>
              <a:ext uri="{FF2B5EF4-FFF2-40B4-BE49-F238E27FC236}">
                <a16:creationId xmlns:a16="http://schemas.microsoft.com/office/drawing/2014/main" id="{062F33B9-1625-42B0-A48E-5A8E834E0EC4}"/>
              </a:ext>
            </a:extLst>
          </p:cNvPr>
          <p:cNvSpPr txBox="1"/>
          <p:nvPr/>
        </p:nvSpPr>
        <p:spPr>
          <a:xfrm>
            <a:off x="275491" y="5787860"/>
            <a:ext cx="6386253" cy="707886"/>
          </a:xfrm>
          <a:prstGeom prst="rect">
            <a:avLst/>
          </a:prstGeom>
          <a:noFill/>
        </p:spPr>
        <p:txBody>
          <a:bodyPr wrap="square" rtlCol="0">
            <a:spAutoFit/>
          </a:bodyPr>
          <a:lstStyle/>
          <a:p>
            <a:r>
              <a:rPr lang="en-US" sz="1000">
                <a:latin typeface="Arial" panose="020B0604020202020204" pitchFamily="34" charset="0"/>
                <a:cs typeface="Arial" panose="020B0604020202020204" pitchFamily="34" charset="0"/>
              </a:rPr>
              <a:t>R. Merletti, A. Botter, A. Troiano, E. Merlo, M. A. Minetto (2009)</a:t>
            </a:r>
            <a:r>
              <a:rPr lang="en-US" sz="1000" i="1">
                <a:latin typeface="Arial" panose="020B0604020202020204" pitchFamily="34" charset="0"/>
                <a:cs typeface="Arial" panose="020B0604020202020204" pitchFamily="34" charset="0"/>
              </a:rPr>
              <a:t>Technology and instrumentation for detecton and conditioning of the surface electromyographic signal: State of art </a:t>
            </a:r>
          </a:p>
          <a:p>
            <a:r>
              <a:rPr lang="en-US" sz="1000">
                <a:latin typeface="Arial" panose="020B0604020202020204" pitchFamily="34" charset="0"/>
                <a:cs typeface="Arial" panose="020B0604020202020204" pitchFamily="34" charset="0"/>
              </a:rPr>
              <a:t>M. K. Yapici, T. Alkhidir, Y. A. Samad, and K. Liao, “Graphene-clad textile electrodes for electrocardiogram monitoring,” Sensors Actuators, B Chem., vol. 221, pp. 1469–1474, 2015.</a:t>
            </a:r>
            <a:endParaRPr lang="en-US" sz="1000"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57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02CAA4C-7B0E-4552-BC4F-1F579747C179}"/>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Xây dựng hệ thống</a:t>
            </a:r>
          </a:p>
        </p:txBody>
      </p:sp>
      <p:sp>
        <p:nvSpPr>
          <p:cNvPr id="4" name="Chỗ dành sẵn cho Ngày tháng 3">
            <a:extLst>
              <a:ext uri="{FF2B5EF4-FFF2-40B4-BE49-F238E27FC236}">
                <a16:creationId xmlns:a16="http://schemas.microsoft.com/office/drawing/2014/main" id="{1B2259AB-2A90-4A91-9CD0-1B021AD51F2D}"/>
              </a:ext>
            </a:extLst>
          </p:cNvPr>
          <p:cNvSpPr>
            <a:spLocks noGrp="1"/>
          </p:cNvSpPr>
          <p:nvPr>
            <p:ph type="dt" sz="half" idx="10"/>
          </p:nvPr>
        </p:nvSpPr>
        <p:spPr/>
        <p:txBody>
          <a:bodyPr/>
          <a:lstStyle/>
          <a:p>
            <a:fld id="{6AF76C7B-966C-4B20-B962-4C9951257112}" type="datetime1">
              <a:rPr lang="en-US" smtClean="0"/>
              <a:t>16/07/2020</a:t>
            </a:fld>
            <a:endParaRPr lang="en-US"/>
          </a:p>
        </p:txBody>
      </p:sp>
      <p:pic>
        <p:nvPicPr>
          <p:cNvPr id="12" name="图片 13">
            <a:extLst>
              <a:ext uri="{FF2B5EF4-FFF2-40B4-BE49-F238E27FC236}">
                <a16:creationId xmlns:a16="http://schemas.microsoft.com/office/drawing/2014/main" id="{50DE23D2-554D-4E58-A9DF-CCC8BE6AF00D}"/>
              </a:ext>
            </a:extLst>
          </p:cNvPr>
          <p:cNvPicPr>
            <a:picLocks noChangeAspect="1"/>
          </p:cNvPicPr>
          <p:nvPr/>
        </p:nvPicPr>
        <p:blipFill>
          <a:blip r:embed="rId4"/>
          <a:stretch>
            <a:fillRect/>
          </a:stretch>
        </p:blipFill>
        <p:spPr>
          <a:xfrm>
            <a:off x="633286" y="4846207"/>
            <a:ext cx="1549712" cy="1326935"/>
          </a:xfrm>
          <a:prstGeom prst="rect">
            <a:avLst/>
          </a:prstGeom>
        </p:spPr>
      </p:pic>
      <p:pic>
        <p:nvPicPr>
          <p:cNvPr id="13" name="图片 17">
            <a:extLst>
              <a:ext uri="{FF2B5EF4-FFF2-40B4-BE49-F238E27FC236}">
                <a16:creationId xmlns:a16="http://schemas.microsoft.com/office/drawing/2014/main" id="{A0BC08F7-6AC7-4040-805D-DE588E9B1ADF}"/>
              </a:ext>
            </a:extLst>
          </p:cNvPr>
          <p:cNvPicPr>
            <a:picLocks noChangeAspect="1"/>
          </p:cNvPicPr>
          <p:nvPr/>
        </p:nvPicPr>
        <p:blipFill>
          <a:blip r:embed="rId5"/>
          <a:stretch>
            <a:fillRect/>
          </a:stretch>
        </p:blipFill>
        <p:spPr>
          <a:xfrm>
            <a:off x="3412158" y="4899192"/>
            <a:ext cx="1377807" cy="1332970"/>
          </a:xfrm>
          <a:prstGeom prst="rect">
            <a:avLst/>
          </a:prstGeom>
        </p:spPr>
      </p:pic>
      <p:sp>
        <p:nvSpPr>
          <p:cNvPr id="14" name="Hộp Văn bản 13">
            <a:extLst>
              <a:ext uri="{FF2B5EF4-FFF2-40B4-BE49-F238E27FC236}">
                <a16:creationId xmlns:a16="http://schemas.microsoft.com/office/drawing/2014/main" id="{4204F0A0-9388-408A-B405-FADB1B73DA99}"/>
              </a:ext>
            </a:extLst>
          </p:cNvPr>
          <p:cNvSpPr txBox="1"/>
          <p:nvPr/>
        </p:nvSpPr>
        <p:spPr>
          <a:xfrm>
            <a:off x="440380" y="1120697"/>
            <a:ext cx="4698722"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Quy trình chế tạo cảm biến graphene</a:t>
            </a:r>
          </a:p>
        </p:txBody>
      </p:sp>
      <p:pic>
        <p:nvPicPr>
          <p:cNvPr id="15" name="Hình ảnh 14">
            <a:extLst>
              <a:ext uri="{FF2B5EF4-FFF2-40B4-BE49-F238E27FC236}">
                <a16:creationId xmlns:a16="http://schemas.microsoft.com/office/drawing/2014/main" id="{CE422B96-0520-4EB9-9C76-70712262AD1C}"/>
              </a:ext>
            </a:extLst>
          </p:cNvPr>
          <p:cNvPicPr/>
          <p:nvPr/>
        </p:nvPicPr>
        <p:blipFill>
          <a:blip r:embed="rId6">
            <a:extLst>
              <a:ext uri="{28A0092B-C50C-407E-A947-70E740481C1C}">
                <a14:useLocalDpi xmlns:a14="http://schemas.microsoft.com/office/drawing/2010/main" val="0"/>
              </a:ext>
            </a:extLst>
          </a:blip>
          <a:stretch>
            <a:fillRect/>
          </a:stretch>
        </p:blipFill>
        <p:spPr>
          <a:xfrm>
            <a:off x="181787" y="1638358"/>
            <a:ext cx="6024142" cy="3218455"/>
          </a:xfrm>
          <a:prstGeom prst="rect">
            <a:avLst/>
          </a:prstGeom>
        </p:spPr>
      </p:pic>
      <p:sp>
        <p:nvSpPr>
          <p:cNvPr id="16" name="Hộp Văn bản 15">
            <a:extLst>
              <a:ext uri="{FF2B5EF4-FFF2-40B4-BE49-F238E27FC236}">
                <a16:creationId xmlns:a16="http://schemas.microsoft.com/office/drawing/2014/main" id="{4EBECC1A-7FC8-4B53-8882-9FAA6991CC05}"/>
              </a:ext>
            </a:extLst>
          </p:cNvPr>
          <p:cNvSpPr txBox="1"/>
          <p:nvPr/>
        </p:nvSpPr>
        <p:spPr>
          <a:xfrm>
            <a:off x="648960" y="6096379"/>
            <a:ext cx="1518364"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Vải polyester</a:t>
            </a:r>
          </a:p>
        </p:txBody>
      </p:sp>
      <p:sp>
        <p:nvSpPr>
          <p:cNvPr id="18" name="Hộp Văn bản 17">
            <a:extLst>
              <a:ext uri="{FF2B5EF4-FFF2-40B4-BE49-F238E27FC236}">
                <a16:creationId xmlns:a16="http://schemas.microsoft.com/office/drawing/2014/main" id="{C5C8A71A-2B2B-4771-A351-6191B372D9E2}"/>
              </a:ext>
            </a:extLst>
          </p:cNvPr>
          <p:cNvSpPr txBox="1"/>
          <p:nvPr/>
        </p:nvSpPr>
        <p:spPr>
          <a:xfrm>
            <a:off x="2431468" y="5140342"/>
            <a:ext cx="620683"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rGO</a:t>
            </a:r>
          </a:p>
        </p:txBody>
      </p:sp>
      <p:sp>
        <p:nvSpPr>
          <p:cNvPr id="19" name="Hộp Văn bản 18">
            <a:extLst>
              <a:ext uri="{FF2B5EF4-FFF2-40B4-BE49-F238E27FC236}">
                <a16:creationId xmlns:a16="http://schemas.microsoft.com/office/drawing/2014/main" id="{85DFC241-E91F-4147-952C-891371EA75FB}"/>
              </a:ext>
            </a:extLst>
          </p:cNvPr>
          <p:cNvSpPr txBox="1"/>
          <p:nvPr/>
        </p:nvSpPr>
        <p:spPr>
          <a:xfrm>
            <a:off x="3479218" y="6173663"/>
            <a:ext cx="1210588"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Graphene</a:t>
            </a:r>
          </a:p>
        </p:txBody>
      </p:sp>
      <p:sp>
        <p:nvSpPr>
          <p:cNvPr id="20" name="Mũi tên: Phải 19">
            <a:extLst>
              <a:ext uri="{FF2B5EF4-FFF2-40B4-BE49-F238E27FC236}">
                <a16:creationId xmlns:a16="http://schemas.microsoft.com/office/drawing/2014/main" id="{828016FF-0AD0-4BD6-90CB-B334290C4E9A}"/>
              </a:ext>
            </a:extLst>
          </p:cNvPr>
          <p:cNvSpPr/>
          <p:nvPr/>
        </p:nvSpPr>
        <p:spPr>
          <a:xfrm>
            <a:off x="2252489" y="5450846"/>
            <a:ext cx="1074504" cy="229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内容占位符 3">
            <a:extLst>
              <a:ext uri="{FF2B5EF4-FFF2-40B4-BE49-F238E27FC236}">
                <a16:creationId xmlns:a16="http://schemas.microsoft.com/office/drawing/2014/main" id="{61C0FE32-430D-4C5A-B4C1-AF4AF4CB4FF5}"/>
              </a:ext>
            </a:extLst>
          </p:cNvPr>
          <p:cNvGraphicFramePr>
            <a:graphicFrameLocks noChangeAspect="1"/>
          </p:cNvGraphicFramePr>
          <p:nvPr>
            <p:extLst>
              <p:ext uri="{D42A27DB-BD31-4B8C-83A1-F6EECF244321}">
                <p14:modId xmlns:p14="http://schemas.microsoft.com/office/powerpoint/2010/main" val="2284733232"/>
              </p:ext>
            </p:extLst>
          </p:nvPr>
        </p:nvGraphicFramePr>
        <p:xfrm>
          <a:off x="6062975" y="1511752"/>
          <a:ext cx="3395819" cy="2608398"/>
        </p:xfrm>
        <a:graphic>
          <a:graphicData uri="http://schemas.openxmlformats.org/presentationml/2006/ole">
            <mc:AlternateContent xmlns:mc="http://schemas.openxmlformats.org/markup-compatibility/2006">
              <mc:Choice xmlns:v="urn:schemas-microsoft-com:vml" Requires="v">
                <p:oleObj spid="_x0000_s1112" r:id="rId7" imgW="36029900" imgH="27666315" progId="Origin50.Graph">
                  <p:embed/>
                </p:oleObj>
              </mc:Choice>
              <mc:Fallback>
                <p:oleObj r:id="rId7" imgW="36029900" imgH="27666315" progId="Origin50.Graph">
                  <p:embed/>
                  <p:pic>
                    <p:nvPicPr>
                      <p:cNvPr id="47" name="内容占位符 3">
                        <a:extLst>
                          <a:ext uri="{FF2B5EF4-FFF2-40B4-BE49-F238E27FC236}">
                            <a16:creationId xmlns:a16="http://schemas.microsoft.com/office/drawing/2014/main" id="{A1ACD0B1-97F3-4CE3-9742-41C7E5F6089F}"/>
                          </a:ext>
                        </a:extLst>
                      </p:cNvPr>
                      <p:cNvPicPr/>
                      <p:nvPr/>
                    </p:nvPicPr>
                    <p:blipFill>
                      <a:blip r:embed="rId8"/>
                      <a:stretch>
                        <a:fillRect/>
                      </a:stretch>
                    </p:blipFill>
                    <p:spPr>
                      <a:xfrm>
                        <a:off x="6062975" y="1511752"/>
                        <a:ext cx="3395819" cy="2608398"/>
                      </a:xfrm>
                      <a:prstGeom prst="rect">
                        <a:avLst/>
                      </a:prstGeom>
                    </p:spPr>
                  </p:pic>
                </p:oleObj>
              </mc:Fallback>
            </mc:AlternateContent>
          </a:graphicData>
        </a:graphic>
      </p:graphicFrame>
      <p:graphicFrame>
        <p:nvGraphicFramePr>
          <p:cNvPr id="22" name="Google Shape;172;p4">
            <a:extLst>
              <a:ext uri="{FF2B5EF4-FFF2-40B4-BE49-F238E27FC236}">
                <a16:creationId xmlns:a16="http://schemas.microsoft.com/office/drawing/2014/main" id="{365BC8F4-E0F4-4614-B193-996341FDAC0B}"/>
              </a:ext>
            </a:extLst>
          </p:cNvPr>
          <p:cNvGraphicFramePr/>
          <p:nvPr>
            <p:extLst>
              <p:ext uri="{D42A27DB-BD31-4B8C-83A1-F6EECF244321}">
                <p14:modId xmlns:p14="http://schemas.microsoft.com/office/powerpoint/2010/main" val="2711562731"/>
              </p:ext>
            </p:extLst>
          </p:nvPr>
        </p:nvGraphicFramePr>
        <p:xfrm>
          <a:off x="6019125" y="3911636"/>
          <a:ext cx="3395819" cy="2608399"/>
        </p:xfrm>
        <a:graphic>
          <a:graphicData uri="http://schemas.openxmlformats.org/presentationml/2006/ole">
            <mc:AlternateContent xmlns:mc="http://schemas.openxmlformats.org/markup-compatibility/2006">
              <mc:Choice xmlns:v="urn:schemas-microsoft-com:vml" Requires="v">
                <p:oleObj spid="_x0000_s1113" r:id="rId9" imgW="5978694" imgH="4591221" progId="">
                  <p:embed/>
                </p:oleObj>
              </mc:Choice>
              <mc:Fallback>
                <p:oleObj r:id="rId9" imgW="5978694" imgH="4591221" progId="">
                  <p:embed/>
                  <p:pic>
                    <p:nvPicPr>
                      <p:cNvPr id="172" name="Google Shape;172;p4"/>
                      <p:cNvPicPr preferRelativeResize="0"/>
                      <p:nvPr/>
                    </p:nvPicPr>
                    <p:blipFill rotWithShape="1">
                      <a:blip r:embed="rId10">
                        <a:alphaModFix/>
                      </a:blip>
                      <a:srcRect/>
                      <a:stretch/>
                    </p:blipFill>
                    <p:spPr>
                      <a:xfrm>
                        <a:off x="6019125" y="3911636"/>
                        <a:ext cx="3395819" cy="2608399"/>
                      </a:xfrm>
                      <a:prstGeom prst="rect">
                        <a:avLst/>
                      </a:prstGeom>
                      <a:noFill/>
                      <a:ln>
                        <a:noFill/>
                      </a:ln>
                    </p:spPr>
                  </p:pic>
                </p:oleObj>
              </mc:Fallback>
            </mc:AlternateContent>
          </a:graphicData>
        </a:graphic>
      </p:graphicFrame>
      <p:sp>
        <p:nvSpPr>
          <p:cNvPr id="23" name="Google Shape;173;p4">
            <a:extLst>
              <a:ext uri="{FF2B5EF4-FFF2-40B4-BE49-F238E27FC236}">
                <a16:creationId xmlns:a16="http://schemas.microsoft.com/office/drawing/2014/main" id="{D848729C-88F7-41F6-97FF-EDD1B9A7074C}"/>
              </a:ext>
            </a:extLst>
          </p:cNvPr>
          <p:cNvSpPr/>
          <p:nvPr/>
        </p:nvSpPr>
        <p:spPr>
          <a:xfrm rot="15555050">
            <a:off x="7116431" y="5448677"/>
            <a:ext cx="93377" cy="575443"/>
          </a:xfrm>
          <a:prstGeom prst="rightBrace">
            <a:avLst>
              <a:gd name="adj1" fmla="val 82435"/>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Palatino Linotype"/>
              <a:cs typeface="Palatino Linotype"/>
              <a:sym typeface="Palatino Linotype"/>
            </a:endParaRPr>
          </a:p>
        </p:txBody>
      </p:sp>
      <p:sp>
        <p:nvSpPr>
          <p:cNvPr id="24" name="Google Shape;174;p4">
            <a:extLst>
              <a:ext uri="{FF2B5EF4-FFF2-40B4-BE49-F238E27FC236}">
                <a16:creationId xmlns:a16="http://schemas.microsoft.com/office/drawing/2014/main" id="{96439CF2-63CB-479A-8298-13A6688F68F5}"/>
              </a:ext>
            </a:extLst>
          </p:cNvPr>
          <p:cNvSpPr/>
          <p:nvPr/>
        </p:nvSpPr>
        <p:spPr>
          <a:xfrm rot="14264729">
            <a:off x="7689910" y="5149053"/>
            <a:ext cx="98070" cy="603586"/>
          </a:xfrm>
          <a:prstGeom prst="rightBrace">
            <a:avLst>
              <a:gd name="adj1" fmla="val 82435"/>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Palatino Linotype"/>
              <a:cs typeface="Palatino Linotype"/>
              <a:sym typeface="Palatino Linotype"/>
            </a:endParaRPr>
          </a:p>
        </p:txBody>
      </p:sp>
      <p:sp>
        <p:nvSpPr>
          <p:cNvPr id="25" name="Google Shape;175;p4">
            <a:extLst>
              <a:ext uri="{FF2B5EF4-FFF2-40B4-BE49-F238E27FC236}">
                <a16:creationId xmlns:a16="http://schemas.microsoft.com/office/drawing/2014/main" id="{59EBD577-C54B-4351-B31C-A3AEDF8386E5}"/>
              </a:ext>
            </a:extLst>
          </p:cNvPr>
          <p:cNvSpPr/>
          <p:nvPr/>
        </p:nvSpPr>
        <p:spPr>
          <a:xfrm rot="12840000">
            <a:off x="8218193" y="4313398"/>
            <a:ext cx="185460" cy="998879"/>
          </a:xfrm>
          <a:prstGeom prst="rightBrace">
            <a:avLst>
              <a:gd name="adj1" fmla="val 82435"/>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n-lt"/>
              <a:ea typeface="Palatino Linotype"/>
              <a:cs typeface="Palatino Linotype"/>
              <a:sym typeface="Palatino Linotype"/>
            </a:endParaRPr>
          </a:p>
        </p:txBody>
      </p:sp>
      <p:sp>
        <p:nvSpPr>
          <p:cNvPr id="26" name="Google Shape;176;p4">
            <a:extLst>
              <a:ext uri="{FF2B5EF4-FFF2-40B4-BE49-F238E27FC236}">
                <a16:creationId xmlns:a16="http://schemas.microsoft.com/office/drawing/2014/main" id="{2365CB49-09C1-4F9B-B88C-7CC1DA7BE5DF}"/>
              </a:ext>
            </a:extLst>
          </p:cNvPr>
          <p:cNvSpPr txBox="1"/>
          <p:nvPr/>
        </p:nvSpPr>
        <p:spPr>
          <a:xfrm>
            <a:off x="6692549" y="5140342"/>
            <a:ext cx="840459"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mn-lt"/>
                <a:ea typeface="Arial"/>
                <a:cs typeface="Arial"/>
                <a:sym typeface="Arial"/>
              </a:rPr>
              <a:t>22 ⁰C, 34% RH</a:t>
            </a:r>
            <a:endParaRPr sz="1400">
              <a:solidFill>
                <a:schemeClr val="dk1"/>
              </a:solidFill>
              <a:latin typeface="+mn-lt"/>
              <a:ea typeface="Arial"/>
              <a:cs typeface="Arial"/>
              <a:sym typeface="Arial"/>
            </a:endParaRPr>
          </a:p>
        </p:txBody>
      </p:sp>
      <p:sp>
        <p:nvSpPr>
          <p:cNvPr id="27" name="Google Shape;177;p4">
            <a:extLst>
              <a:ext uri="{FF2B5EF4-FFF2-40B4-BE49-F238E27FC236}">
                <a16:creationId xmlns:a16="http://schemas.microsoft.com/office/drawing/2014/main" id="{B98C2E0C-0687-4869-A240-FF684CD5F589}"/>
              </a:ext>
            </a:extLst>
          </p:cNvPr>
          <p:cNvSpPr txBox="1"/>
          <p:nvPr/>
        </p:nvSpPr>
        <p:spPr>
          <a:xfrm>
            <a:off x="7216736" y="4795438"/>
            <a:ext cx="1000595"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mn-lt"/>
                <a:ea typeface="Arial"/>
                <a:cs typeface="Arial"/>
                <a:sym typeface="Arial"/>
              </a:rPr>
              <a:t>22 ⁰C, 100% RH</a:t>
            </a:r>
            <a:endParaRPr sz="1400" b="1" dirty="0">
              <a:solidFill>
                <a:schemeClr val="dk1"/>
              </a:solidFill>
              <a:latin typeface="+mn-lt"/>
              <a:ea typeface="Arial"/>
              <a:cs typeface="Arial"/>
              <a:sym typeface="Arial"/>
            </a:endParaRPr>
          </a:p>
        </p:txBody>
      </p:sp>
      <p:sp>
        <p:nvSpPr>
          <p:cNvPr id="28" name="Google Shape;178;p4">
            <a:extLst>
              <a:ext uri="{FF2B5EF4-FFF2-40B4-BE49-F238E27FC236}">
                <a16:creationId xmlns:a16="http://schemas.microsoft.com/office/drawing/2014/main" id="{35BAE3A0-2B9E-48CA-A115-EA16E5B4C09C}"/>
              </a:ext>
            </a:extLst>
          </p:cNvPr>
          <p:cNvSpPr txBox="1"/>
          <p:nvPr/>
        </p:nvSpPr>
        <p:spPr>
          <a:xfrm>
            <a:off x="7551625" y="4244530"/>
            <a:ext cx="1000595"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mn-lt"/>
                <a:ea typeface="Arial"/>
                <a:cs typeface="Arial"/>
                <a:sym typeface="Arial"/>
              </a:rPr>
              <a:t>40 ⁰C, 100% RH</a:t>
            </a:r>
            <a:endParaRPr sz="1400" b="1">
              <a:solidFill>
                <a:schemeClr val="dk1"/>
              </a:solidFill>
              <a:latin typeface="+mn-lt"/>
              <a:ea typeface="Arial"/>
              <a:cs typeface="Arial"/>
              <a:sym typeface="Arial"/>
            </a:endParaRPr>
          </a:p>
        </p:txBody>
      </p:sp>
      <p:sp>
        <p:nvSpPr>
          <p:cNvPr id="29" name="Rectangle 52">
            <a:extLst>
              <a:ext uri="{FF2B5EF4-FFF2-40B4-BE49-F238E27FC236}">
                <a16:creationId xmlns:a16="http://schemas.microsoft.com/office/drawing/2014/main" id="{041AC8E4-AD23-46F7-BF8C-48722CD1C960}"/>
              </a:ext>
            </a:extLst>
          </p:cNvPr>
          <p:cNvSpPr/>
          <p:nvPr/>
        </p:nvSpPr>
        <p:spPr>
          <a:xfrm>
            <a:off x="7397564" y="1739591"/>
            <a:ext cx="1826718" cy="738664"/>
          </a:xfrm>
          <a:prstGeom prst="rect">
            <a:avLst/>
          </a:prstGeom>
        </p:spPr>
        <p:txBody>
          <a:bodyPr wrap="square">
            <a:spAutoFit/>
          </a:bodyPr>
          <a:lstStyle/>
          <a:p>
            <a:pPr lvl="0"/>
            <a:r>
              <a:rPr lang="en-US" sz="1400" dirty="0" err="1">
                <a:latin typeface="Arial" panose="020B0604020202020204" pitchFamily="34" charset="0"/>
                <a:cs typeface="Arial" panose="020B0604020202020204" pitchFamily="34" charset="0"/>
              </a:rPr>
              <a:t>Độ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dẫn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điện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Graphene </a:t>
            </a:r>
            <a:r>
              <a:rPr lang="en-US" sz="1400" dirty="0" err="1">
                <a:latin typeface="Arial" panose="020B0604020202020204" pitchFamily="34" charset="0"/>
                <a:cs typeface="Arial" panose="020B0604020202020204" pitchFamily="34" charset="0"/>
              </a:rPr>
              <a:t>tỷ</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lệ</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lần</a:t>
            </a:r>
            <a:r>
              <a:rPr lang="en-US" sz="1400" dirty="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phủ</a:t>
            </a:r>
            <a:r>
              <a:rPr lang="en-US" sz="1400">
                <a:latin typeface="Arial" panose="020B0604020202020204" pitchFamily="34" charset="0"/>
                <a:cs typeface="Arial" panose="020B0604020202020204" pitchFamily="34" charset="0"/>
              </a:rPr>
              <a:t> GO </a:t>
            </a:r>
            <a:endParaRPr lang="en-US" altLang="zh-CN" sz="1400" dirty="0">
              <a:latin typeface="Arial" panose="020B0604020202020204" pitchFamily="34" charset="0"/>
              <a:cs typeface="Arial" panose="020B0604020202020204" pitchFamily="34" charset="0"/>
            </a:endParaRPr>
          </a:p>
        </p:txBody>
      </p:sp>
      <p:cxnSp>
        <p:nvCxnSpPr>
          <p:cNvPr id="31" name="Đường kết nối Mũi tên Thẳng 30">
            <a:extLst>
              <a:ext uri="{FF2B5EF4-FFF2-40B4-BE49-F238E27FC236}">
                <a16:creationId xmlns:a16="http://schemas.microsoft.com/office/drawing/2014/main" id="{FD23A80C-6665-40FD-9EF2-DC3FD9596BA9}"/>
              </a:ext>
            </a:extLst>
          </p:cNvPr>
          <p:cNvCxnSpPr/>
          <p:nvPr/>
        </p:nvCxnSpPr>
        <p:spPr>
          <a:xfrm flipH="1">
            <a:off x="7717033" y="2424204"/>
            <a:ext cx="237730" cy="467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hỗ dành sẵn cho Số hiệu Bản chiếu 32">
            <a:extLst>
              <a:ext uri="{FF2B5EF4-FFF2-40B4-BE49-F238E27FC236}">
                <a16:creationId xmlns:a16="http://schemas.microsoft.com/office/drawing/2014/main" id="{FFEF1282-BCA8-4961-BD92-396FBA73ADE8}"/>
              </a:ext>
            </a:extLst>
          </p:cNvPr>
          <p:cNvSpPr>
            <a:spLocks noGrp="1"/>
          </p:cNvSpPr>
          <p:nvPr>
            <p:ph type="sldNum" sz="quarter" idx="12"/>
          </p:nvPr>
        </p:nvSpPr>
        <p:spPr/>
        <p:txBody>
          <a:bodyPr/>
          <a:lstStyle/>
          <a:p>
            <a:fld id="{A02EBBDA-6239-48A4-BF42-145536EAE284}" type="slidenum">
              <a:rPr lang="en-US" smtClean="0"/>
              <a:t>6</a:t>
            </a:fld>
            <a:endParaRPr lang="en-US"/>
          </a:p>
        </p:txBody>
      </p:sp>
    </p:spTree>
    <p:extLst>
      <p:ext uri="{BB962C8B-B14F-4D97-AF65-F5344CB8AC3E}">
        <p14:creationId xmlns:p14="http://schemas.microsoft.com/office/powerpoint/2010/main" val="2688055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6AF8F9E-E388-473D-9D62-02A2D28F8A5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Xây dựng hệ thống</a:t>
            </a:r>
          </a:p>
        </p:txBody>
      </p:sp>
      <p:pic>
        <p:nvPicPr>
          <p:cNvPr id="7" name="Chỗ dành sẵn cho Nội dung 6">
            <a:extLst>
              <a:ext uri="{FF2B5EF4-FFF2-40B4-BE49-F238E27FC236}">
                <a16:creationId xmlns:a16="http://schemas.microsoft.com/office/drawing/2014/main" id="{C08FFD74-E4F3-4EA0-B291-B6AD0334E10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9070" y="1376483"/>
            <a:ext cx="4553040" cy="4105034"/>
          </a:xfrm>
        </p:spPr>
      </p:pic>
      <p:sp>
        <p:nvSpPr>
          <p:cNvPr id="4" name="Chỗ dành sẵn cho Ngày tháng 3">
            <a:extLst>
              <a:ext uri="{FF2B5EF4-FFF2-40B4-BE49-F238E27FC236}">
                <a16:creationId xmlns:a16="http://schemas.microsoft.com/office/drawing/2014/main" id="{F5B14B06-1B77-405E-8841-65C59B438395}"/>
              </a:ext>
            </a:extLst>
          </p:cNvPr>
          <p:cNvSpPr>
            <a:spLocks noGrp="1"/>
          </p:cNvSpPr>
          <p:nvPr>
            <p:ph type="dt" sz="half" idx="10"/>
          </p:nvPr>
        </p:nvSpPr>
        <p:spPr/>
        <p:txBody>
          <a:bodyPr/>
          <a:lstStyle/>
          <a:p>
            <a:fld id="{0CA4C451-4A2C-4D75-A0F7-D2D7F433BFC6}" type="datetime1">
              <a:rPr lang="en-US" smtClean="0"/>
              <a:t>16/07/2020</a:t>
            </a:fld>
            <a:endParaRPr lang="en-US"/>
          </a:p>
        </p:txBody>
      </p:sp>
      <p:pic>
        <p:nvPicPr>
          <p:cNvPr id="9" name="Hình ảnh 8">
            <a:extLst>
              <a:ext uri="{FF2B5EF4-FFF2-40B4-BE49-F238E27FC236}">
                <a16:creationId xmlns:a16="http://schemas.microsoft.com/office/drawing/2014/main" id="{1314C6EC-4359-475A-B1CC-82674B302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0089" y="3621381"/>
            <a:ext cx="3302590" cy="1860136"/>
          </a:xfrm>
          <a:prstGeom prst="rect">
            <a:avLst/>
          </a:prstGeom>
        </p:spPr>
      </p:pic>
      <p:sp>
        <p:nvSpPr>
          <p:cNvPr id="15" name="Hộp Văn bản 14">
            <a:extLst>
              <a:ext uri="{FF2B5EF4-FFF2-40B4-BE49-F238E27FC236}">
                <a16:creationId xmlns:a16="http://schemas.microsoft.com/office/drawing/2014/main" id="{28A76B8E-C17E-467D-BA68-4EB9C98A5406}"/>
              </a:ext>
            </a:extLst>
          </p:cNvPr>
          <p:cNvSpPr txBox="1"/>
          <p:nvPr/>
        </p:nvSpPr>
        <p:spPr>
          <a:xfrm>
            <a:off x="4980089" y="1376483"/>
            <a:ext cx="4083050" cy="1938992"/>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Hệ thống đo điện c</a:t>
            </a:r>
            <a:r>
              <a:rPr lang="vi-VN" sz="2000">
                <a:latin typeface="Arial" panose="020B0604020202020204" pitchFamily="34" charset="0"/>
                <a:cs typeface="Arial" panose="020B0604020202020204" pitchFamily="34" charset="0"/>
              </a:rPr>
              <a:t>ơ</a:t>
            </a:r>
            <a:r>
              <a:rPr lang="en-US" sz="2000">
                <a:latin typeface="Arial" panose="020B0604020202020204" pitchFamily="34" charset="0"/>
                <a:cs typeface="Arial" panose="020B0604020202020204" pitchFamily="34" charset="0"/>
              </a:rPr>
              <a:t> bề mặt phổ biến gồm:</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Mạch Myoware</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Module STM32</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Máy tính</a:t>
            </a:r>
          </a:p>
          <a:p>
            <a:pPr marL="285750" indent="-285750">
              <a:buFont typeface="Arial" panose="020B0604020202020204" pitchFamily="34" charset="0"/>
              <a:buChar char="•"/>
            </a:pPr>
            <a:r>
              <a:rPr lang="en-US" sz="2000">
                <a:latin typeface="Arial" panose="020B0604020202020204" pitchFamily="34" charset="0"/>
                <a:cs typeface="Arial" panose="020B0604020202020204" pitchFamily="34" charset="0"/>
              </a:rPr>
              <a:t>Điện cực ướt Ag/AgCl</a:t>
            </a:r>
          </a:p>
        </p:txBody>
      </p:sp>
      <p:sp>
        <p:nvSpPr>
          <p:cNvPr id="16" name="Hộp Văn bản 15">
            <a:extLst>
              <a:ext uri="{FF2B5EF4-FFF2-40B4-BE49-F238E27FC236}">
                <a16:creationId xmlns:a16="http://schemas.microsoft.com/office/drawing/2014/main" id="{A3D0F275-0197-4365-B72D-AD1046FD5EAA}"/>
              </a:ext>
            </a:extLst>
          </p:cNvPr>
          <p:cNvSpPr txBox="1"/>
          <p:nvPr/>
        </p:nvSpPr>
        <p:spPr>
          <a:xfrm>
            <a:off x="488950" y="5457268"/>
            <a:ext cx="3127779" cy="307777"/>
          </a:xfrm>
          <a:prstGeom prst="rect">
            <a:avLst/>
          </a:prstGeom>
          <a:noFill/>
        </p:spPr>
        <p:txBody>
          <a:bodyPr wrap="none" rtlCol="0">
            <a:spAutoFit/>
          </a:bodyPr>
          <a:lstStyle/>
          <a:p>
            <a:r>
              <a:rPr lang="en-US" sz="1400" i="1">
                <a:latin typeface="Arial" panose="020B0604020202020204" pitchFamily="34" charset="0"/>
                <a:cs typeface="Arial" panose="020B0604020202020204" pitchFamily="34" charset="0"/>
              </a:rPr>
              <a:t>Hệ thống đo điện c</a:t>
            </a:r>
            <a:r>
              <a:rPr lang="vi-VN" sz="1400" i="1">
                <a:latin typeface="Arial" panose="020B0604020202020204" pitchFamily="34" charset="0"/>
                <a:cs typeface="Arial" panose="020B0604020202020204" pitchFamily="34" charset="0"/>
              </a:rPr>
              <a:t>ơ</a:t>
            </a:r>
            <a:r>
              <a:rPr lang="en-US" sz="1400" i="1">
                <a:latin typeface="Arial" panose="020B0604020202020204" pitchFamily="34" charset="0"/>
                <a:cs typeface="Arial" panose="020B0604020202020204" pitchFamily="34" charset="0"/>
              </a:rPr>
              <a:t> bề mặt phổ biến</a:t>
            </a:r>
          </a:p>
        </p:txBody>
      </p:sp>
      <p:sp>
        <p:nvSpPr>
          <p:cNvPr id="17" name="Hộp Văn bản 16">
            <a:extLst>
              <a:ext uri="{FF2B5EF4-FFF2-40B4-BE49-F238E27FC236}">
                <a16:creationId xmlns:a16="http://schemas.microsoft.com/office/drawing/2014/main" id="{8953D582-0A89-45A2-85E0-73ABF79306F4}"/>
              </a:ext>
            </a:extLst>
          </p:cNvPr>
          <p:cNvSpPr txBox="1"/>
          <p:nvPr/>
        </p:nvSpPr>
        <p:spPr>
          <a:xfrm>
            <a:off x="5932314" y="5457268"/>
            <a:ext cx="1398140" cy="307777"/>
          </a:xfrm>
          <a:prstGeom prst="rect">
            <a:avLst/>
          </a:prstGeom>
          <a:noFill/>
        </p:spPr>
        <p:txBody>
          <a:bodyPr wrap="none" rtlCol="0">
            <a:spAutoFit/>
          </a:bodyPr>
          <a:lstStyle/>
          <a:p>
            <a:r>
              <a:rPr lang="en-US" sz="1400" i="1">
                <a:latin typeface="Arial" panose="020B0604020202020204" pitchFamily="34" charset="0"/>
                <a:cs typeface="Arial" panose="020B0604020202020204" pitchFamily="34" charset="0"/>
              </a:rPr>
              <a:t>Mạch Myoware</a:t>
            </a:r>
          </a:p>
        </p:txBody>
      </p:sp>
      <p:sp>
        <p:nvSpPr>
          <p:cNvPr id="20" name="Chỗ dành sẵn cho Số hiệu Bản chiếu 19">
            <a:extLst>
              <a:ext uri="{FF2B5EF4-FFF2-40B4-BE49-F238E27FC236}">
                <a16:creationId xmlns:a16="http://schemas.microsoft.com/office/drawing/2014/main" id="{73CC023A-C06D-4784-8C27-AE2F35FCEC94}"/>
              </a:ext>
            </a:extLst>
          </p:cNvPr>
          <p:cNvSpPr>
            <a:spLocks noGrp="1"/>
          </p:cNvSpPr>
          <p:nvPr>
            <p:ph type="sldNum" sz="quarter" idx="12"/>
          </p:nvPr>
        </p:nvSpPr>
        <p:spPr/>
        <p:txBody>
          <a:bodyPr/>
          <a:lstStyle/>
          <a:p>
            <a:fld id="{A02EBBDA-6239-48A4-BF42-145536EAE284}" type="slidenum">
              <a:rPr lang="en-US" smtClean="0"/>
              <a:t>7</a:t>
            </a:fld>
            <a:endParaRPr lang="en-US"/>
          </a:p>
        </p:txBody>
      </p:sp>
      <p:sp>
        <p:nvSpPr>
          <p:cNvPr id="3" name="Hộp Văn bản 2">
            <a:extLst>
              <a:ext uri="{FF2B5EF4-FFF2-40B4-BE49-F238E27FC236}">
                <a16:creationId xmlns:a16="http://schemas.microsoft.com/office/drawing/2014/main" id="{43C9B1E6-3363-4130-B587-50C068726235}"/>
              </a:ext>
            </a:extLst>
          </p:cNvPr>
          <p:cNvSpPr txBox="1"/>
          <p:nvPr/>
        </p:nvSpPr>
        <p:spPr>
          <a:xfrm>
            <a:off x="488950" y="6043795"/>
            <a:ext cx="8306707" cy="430887"/>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S. F. Toro, S. S. Cuadros, E. Olmeda, C. A. Caldas, V. Diaz, J. L. S. Roman (2019) </a:t>
            </a:r>
            <a:r>
              <a:rPr lang="en-US" sz="1100" i="1">
                <a:latin typeface="Arial" panose="020B0604020202020204" pitchFamily="34" charset="0"/>
                <a:cs typeface="Arial" panose="020B0604020202020204" pitchFamily="34" charset="0"/>
              </a:rPr>
              <a:t>Is the Use of a Low-Cost sEMG Sensor Valid to Measure Muscle Fatigue.</a:t>
            </a:r>
            <a:r>
              <a:rPr lang="en-US" sz="1100">
                <a:latin typeface="Arial" panose="020B0604020202020204" pitchFamily="34" charset="0"/>
                <a:cs typeface="Arial" panose="020B0604020202020204" pitchFamily="34" charset="0"/>
              </a:rPr>
              <a:t> Sensors 2019, 19(14), 3204.</a:t>
            </a:r>
          </a:p>
        </p:txBody>
      </p:sp>
    </p:spTree>
    <p:extLst>
      <p:ext uri="{BB962C8B-B14F-4D97-AF65-F5344CB8AC3E}">
        <p14:creationId xmlns:p14="http://schemas.microsoft.com/office/powerpoint/2010/main" val="2095505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13B6589-25A4-4D4D-BBAB-2A176236241E}"/>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Xây dựng hệ thống</a:t>
            </a:r>
          </a:p>
        </p:txBody>
      </p:sp>
      <p:pic>
        <p:nvPicPr>
          <p:cNvPr id="8" name="Chỗ dành sẵn cho Nội dung 7" descr="Ảnh có chứa ảnh chụp màn hình&#10;&#10;Mô tả được tạo tự động">
            <a:extLst>
              <a:ext uri="{FF2B5EF4-FFF2-40B4-BE49-F238E27FC236}">
                <a16:creationId xmlns:a16="http://schemas.microsoft.com/office/drawing/2014/main" id="{8694A78D-8A4C-4634-9BF1-B091F61CBC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13" y="1521570"/>
            <a:ext cx="9048229" cy="2114761"/>
          </a:xfrm>
        </p:spPr>
      </p:pic>
      <p:sp>
        <p:nvSpPr>
          <p:cNvPr id="4" name="Chỗ dành sẵn cho Ngày tháng 3">
            <a:extLst>
              <a:ext uri="{FF2B5EF4-FFF2-40B4-BE49-F238E27FC236}">
                <a16:creationId xmlns:a16="http://schemas.microsoft.com/office/drawing/2014/main" id="{2FE45651-75C1-4917-AC7D-067676152E72}"/>
              </a:ext>
            </a:extLst>
          </p:cNvPr>
          <p:cNvSpPr>
            <a:spLocks noGrp="1"/>
          </p:cNvSpPr>
          <p:nvPr>
            <p:ph type="dt" sz="half" idx="10"/>
          </p:nvPr>
        </p:nvSpPr>
        <p:spPr/>
        <p:txBody>
          <a:bodyPr/>
          <a:lstStyle/>
          <a:p>
            <a:fld id="{6D378F64-1752-4FF7-8C8C-42635B3DD607}" type="datetime1">
              <a:rPr lang="en-US" smtClean="0"/>
              <a:t>16/07/2020</a:t>
            </a:fld>
            <a:endParaRPr lang="en-US"/>
          </a:p>
        </p:txBody>
      </p:sp>
      <p:sp>
        <p:nvSpPr>
          <p:cNvPr id="9" name="Hộp Văn bản 8">
            <a:extLst>
              <a:ext uri="{FF2B5EF4-FFF2-40B4-BE49-F238E27FC236}">
                <a16:creationId xmlns:a16="http://schemas.microsoft.com/office/drawing/2014/main" id="{33F11002-3A80-44DD-BD30-FC8E19233B9D}"/>
              </a:ext>
            </a:extLst>
          </p:cNvPr>
          <p:cNvSpPr txBox="1"/>
          <p:nvPr/>
        </p:nvSpPr>
        <p:spPr>
          <a:xfrm>
            <a:off x="5128463" y="2646938"/>
            <a:ext cx="524503" cy="307777"/>
          </a:xfrm>
          <a:prstGeom prst="rect">
            <a:avLst/>
          </a:prstGeom>
          <a:noFill/>
          <a:ln>
            <a:noFill/>
          </a:ln>
        </p:spPr>
        <p:txBody>
          <a:bodyPr wrap="none" rtlCol="0">
            <a:spAutoFit/>
          </a:bodyPr>
          <a:lstStyle/>
          <a:p>
            <a:r>
              <a:rPr lang="en-US" sz="1400">
                <a:latin typeface="Arial" panose="020B0604020202020204" pitchFamily="34" charset="0"/>
                <a:cs typeface="Arial" panose="020B0604020202020204" pitchFamily="34" charset="0"/>
              </a:rPr>
              <a:t>BLE</a:t>
            </a:r>
          </a:p>
        </p:txBody>
      </p:sp>
      <p:sp>
        <p:nvSpPr>
          <p:cNvPr id="10" name="Hộp Văn bản 9">
            <a:extLst>
              <a:ext uri="{FF2B5EF4-FFF2-40B4-BE49-F238E27FC236}">
                <a16:creationId xmlns:a16="http://schemas.microsoft.com/office/drawing/2014/main" id="{B37D646D-CF0C-4854-B1C9-45DD8B7DC908}"/>
              </a:ext>
            </a:extLst>
          </p:cNvPr>
          <p:cNvSpPr txBox="1"/>
          <p:nvPr/>
        </p:nvSpPr>
        <p:spPr>
          <a:xfrm>
            <a:off x="6886952" y="2300161"/>
            <a:ext cx="675801" cy="523220"/>
          </a:xfrm>
          <a:prstGeom prst="rect">
            <a:avLst/>
          </a:prstGeom>
          <a:noFill/>
        </p:spPr>
        <p:txBody>
          <a:bodyPr wrap="square" rtlCol="0">
            <a:spAutoFit/>
          </a:bodyPr>
          <a:lstStyle/>
          <a:p>
            <a:r>
              <a:rPr lang="en-US" sz="1400">
                <a:latin typeface="Arial" panose="020B0604020202020204" pitchFamily="34" charset="0"/>
                <a:cs typeface="Arial" panose="020B0604020202020204" pitchFamily="34" charset="0"/>
              </a:rPr>
              <a:t>Smartphone</a:t>
            </a:r>
          </a:p>
        </p:txBody>
      </p:sp>
      <p:sp>
        <p:nvSpPr>
          <p:cNvPr id="12" name="Hộp Văn bản 11">
            <a:extLst>
              <a:ext uri="{FF2B5EF4-FFF2-40B4-BE49-F238E27FC236}">
                <a16:creationId xmlns:a16="http://schemas.microsoft.com/office/drawing/2014/main" id="{B3A30A28-2F31-48E4-8420-817F24A310DD}"/>
              </a:ext>
            </a:extLst>
          </p:cNvPr>
          <p:cNvSpPr txBox="1"/>
          <p:nvPr/>
        </p:nvSpPr>
        <p:spPr>
          <a:xfrm>
            <a:off x="3164284" y="1122686"/>
            <a:ext cx="2675732"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Sơ đồ khối hệ thống</a:t>
            </a:r>
          </a:p>
        </p:txBody>
      </p:sp>
      <p:pic>
        <p:nvPicPr>
          <p:cNvPr id="16" name="Hình ảnh 467" descr="Ảnh có chứa ảnh chụp màn hình&#10;&#10;Mô tả được tạo tự động">
            <a:extLst>
              <a:ext uri="{FF2B5EF4-FFF2-40B4-BE49-F238E27FC236}">
                <a16:creationId xmlns:a16="http://schemas.microsoft.com/office/drawing/2014/main" id="{C4EDA263-60A4-4697-B99A-3E92234C0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95" y="4078857"/>
            <a:ext cx="8939864" cy="1746530"/>
          </a:xfrm>
          <a:prstGeom prst="rect">
            <a:avLst/>
          </a:prstGeom>
          <a:noFill/>
          <a:extLst>
            <a:ext uri="{909E8E84-426E-40DD-AFC4-6F175D3DCCD1}">
              <a14:hiddenFill xmlns:a14="http://schemas.microsoft.com/office/drawing/2010/main">
                <a:solidFill>
                  <a:srgbClr val="FFFFFF"/>
                </a:solidFill>
              </a14:hiddenFill>
            </a:ext>
          </a:extLst>
        </p:spPr>
      </p:pic>
      <p:sp>
        <p:nvSpPr>
          <p:cNvPr id="17" name="Hộp Văn bản 16">
            <a:extLst>
              <a:ext uri="{FF2B5EF4-FFF2-40B4-BE49-F238E27FC236}">
                <a16:creationId xmlns:a16="http://schemas.microsoft.com/office/drawing/2014/main" id="{E1A19457-C736-4455-BEED-C42DA9F7FE40}"/>
              </a:ext>
            </a:extLst>
          </p:cNvPr>
          <p:cNvSpPr txBox="1"/>
          <p:nvPr/>
        </p:nvSpPr>
        <p:spPr>
          <a:xfrm>
            <a:off x="8074692" y="4614014"/>
            <a:ext cx="498855" cy="292388"/>
          </a:xfrm>
          <a:prstGeom prst="rect">
            <a:avLst/>
          </a:prstGeom>
          <a:noFill/>
        </p:spPr>
        <p:txBody>
          <a:bodyPr wrap="none" rtlCol="0">
            <a:spAutoFit/>
          </a:bodyPr>
          <a:lstStyle/>
          <a:p>
            <a:r>
              <a:rPr lang="en-US" sz="1300">
                <a:latin typeface="Arial" panose="020B0604020202020204" pitchFamily="34" charset="0"/>
                <a:cs typeface="Arial" panose="020B0604020202020204" pitchFamily="34" charset="0"/>
              </a:rPr>
              <a:t>BLE</a:t>
            </a:r>
          </a:p>
        </p:txBody>
      </p:sp>
      <p:sp>
        <p:nvSpPr>
          <p:cNvPr id="18" name="Hộp Văn bản 17">
            <a:extLst>
              <a:ext uri="{FF2B5EF4-FFF2-40B4-BE49-F238E27FC236}">
                <a16:creationId xmlns:a16="http://schemas.microsoft.com/office/drawing/2014/main" id="{D0E1D6A1-BE11-44F0-9C43-5040FF4973FF}"/>
              </a:ext>
            </a:extLst>
          </p:cNvPr>
          <p:cNvSpPr txBox="1"/>
          <p:nvPr/>
        </p:nvSpPr>
        <p:spPr>
          <a:xfrm>
            <a:off x="2901391" y="3789187"/>
            <a:ext cx="3201517" cy="400110"/>
          </a:xfrm>
          <a:prstGeom prst="rect">
            <a:avLst/>
          </a:prstGeom>
          <a:noFill/>
        </p:spPr>
        <p:txBody>
          <a:bodyPr wrap="none" rtlCol="0">
            <a:spAutoFit/>
          </a:bodyPr>
          <a:lstStyle/>
          <a:p>
            <a:r>
              <a:rPr lang="en-US" sz="2000" b="1">
                <a:latin typeface="Arial" panose="020B0604020202020204" pitchFamily="34" charset="0"/>
                <a:cs typeface="Arial" panose="020B0604020202020204" pitchFamily="34" charset="0"/>
              </a:rPr>
              <a:t>Sơ đồ khối mạch điện tử</a:t>
            </a:r>
          </a:p>
        </p:txBody>
      </p:sp>
      <p:sp>
        <p:nvSpPr>
          <p:cNvPr id="19" name="Hộp Văn bản 18">
            <a:extLst>
              <a:ext uri="{FF2B5EF4-FFF2-40B4-BE49-F238E27FC236}">
                <a16:creationId xmlns:a16="http://schemas.microsoft.com/office/drawing/2014/main" id="{8DDD536D-E25E-49DC-B4E0-7624B6335D9F}"/>
              </a:ext>
            </a:extLst>
          </p:cNvPr>
          <p:cNvSpPr txBox="1"/>
          <p:nvPr/>
        </p:nvSpPr>
        <p:spPr>
          <a:xfrm>
            <a:off x="3880689" y="5582287"/>
            <a:ext cx="184731" cy="369332"/>
          </a:xfrm>
          <a:prstGeom prst="rect">
            <a:avLst/>
          </a:prstGeom>
          <a:noFill/>
        </p:spPr>
        <p:txBody>
          <a:bodyPr wrap="none" rtlCol="0">
            <a:spAutoFit/>
          </a:bodyPr>
          <a:lstStyle/>
          <a:p>
            <a:endParaRPr lang="en-US"/>
          </a:p>
        </p:txBody>
      </p:sp>
      <p:sp>
        <p:nvSpPr>
          <p:cNvPr id="21" name="Chỗ dành sẵn cho Số hiệu Bản chiếu 20">
            <a:extLst>
              <a:ext uri="{FF2B5EF4-FFF2-40B4-BE49-F238E27FC236}">
                <a16:creationId xmlns:a16="http://schemas.microsoft.com/office/drawing/2014/main" id="{516CA646-6287-4B40-BDD0-63BBBCB226DA}"/>
              </a:ext>
            </a:extLst>
          </p:cNvPr>
          <p:cNvSpPr>
            <a:spLocks noGrp="1"/>
          </p:cNvSpPr>
          <p:nvPr>
            <p:ph type="sldNum" sz="quarter" idx="12"/>
          </p:nvPr>
        </p:nvSpPr>
        <p:spPr/>
        <p:txBody>
          <a:bodyPr/>
          <a:lstStyle/>
          <a:p>
            <a:fld id="{A02EBBDA-6239-48A4-BF42-145536EAE284}" type="slidenum">
              <a:rPr lang="en-US" smtClean="0"/>
              <a:t>8</a:t>
            </a:fld>
            <a:endParaRPr lang="en-US"/>
          </a:p>
        </p:txBody>
      </p:sp>
      <p:sp>
        <p:nvSpPr>
          <p:cNvPr id="3" name="Hộp Văn bản 2">
            <a:extLst>
              <a:ext uri="{FF2B5EF4-FFF2-40B4-BE49-F238E27FC236}">
                <a16:creationId xmlns:a16="http://schemas.microsoft.com/office/drawing/2014/main" id="{DFC25F5C-2821-477C-A90A-638C0853EDAF}"/>
              </a:ext>
            </a:extLst>
          </p:cNvPr>
          <p:cNvSpPr txBox="1"/>
          <p:nvPr/>
        </p:nvSpPr>
        <p:spPr>
          <a:xfrm>
            <a:off x="2107499" y="5703837"/>
            <a:ext cx="1319592" cy="369332"/>
          </a:xfrm>
          <a:prstGeom prst="rect">
            <a:avLst/>
          </a:prstGeom>
          <a:noFill/>
        </p:spPr>
        <p:txBody>
          <a:bodyPr wrap="none" rtlCol="0">
            <a:spAutoFit/>
          </a:bodyPr>
          <a:lstStyle/>
          <a:p>
            <a:r>
              <a:rPr lang="vi-VN"/>
              <a:t>Gain = 100</a:t>
            </a:r>
            <a:endParaRPr lang="en-US"/>
          </a:p>
        </p:txBody>
      </p:sp>
      <p:sp>
        <p:nvSpPr>
          <p:cNvPr id="14" name="Hộp Văn bản 13">
            <a:extLst>
              <a:ext uri="{FF2B5EF4-FFF2-40B4-BE49-F238E27FC236}">
                <a16:creationId xmlns:a16="http://schemas.microsoft.com/office/drawing/2014/main" id="{E8EA86CB-F327-4F4E-90AC-C6E167FD9D35}"/>
              </a:ext>
            </a:extLst>
          </p:cNvPr>
          <p:cNvSpPr txBox="1"/>
          <p:nvPr/>
        </p:nvSpPr>
        <p:spPr>
          <a:xfrm>
            <a:off x="3680132" y="5703837"/>
            <a:ext cx="1883849" cy="369332"/>
          </a:xfrm>
          <a:prstGeom prst="rect">
            <a:avLst/>
          </a:prstGeom>
          <a:noFill/>
        </p:spPr>
        <p:txBody>
          <a:bodyPr wrap="none" rtlCol="0">
            <a:spAutoFit/>
          </a:bodyPr>
          <a:lstStyle/>
          <a:p>
            <a:r>
              <a:rPr lang="vi-VN"/>
              <a:t>Fc = 30 – 500Hz</a:t>
            </a:r>
            <a:endParaRPr lang="en-US"/>
          </a:p>
        </p:txBody>
      </p:sp>
      <p:sp>
        <p:nvSpPr>
          <p:cNvPr id="5" name="Hộp Văn bản 4">
            <a:extLst>
              <a:ext uri="{FF2B5EF4-FFF2-40B4-BE49-F238E27FC236}">
                <a16:creationId xmlns:a16="http://schemas.microsoft.com/office/drawing/2014/main" id="{8DC91D2C-DB45-4789-9681-8DBD425B0963}"/>
              </a:ext>
            </a:extLst>
          </p:cNvPr>
          <p:cNvSpPr txBox="1"/>
          <p:nvPr/>
        </p:nvSpPr>
        <p:spPr>
          <a:xfrm>
            <a:off x="204136" y="6194719"/>
            <a:ext cx="8939864" cy="261610"/>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M. Z. Jamal (2012) </a:t>
            </a:r>
            <a:r>
              <a:rPr lang="en-US" sz="1100" i="1">
                <a:latin typeface="Arial" panose="020B0604020202020204" pitchFamily="34" charset="0"/>
                <a:cs typeface="Arial" panose="020B0604020202020204" pitchFamily="34" charset="0"/>
              </a:rPr>
              <a:t>Signal Acquisition Using Surface EMG and Circuit Design Considerations for Robotic Prosthesis</a:t>
            </a:r>
            <a:r>
              <a:rPr lang="en-US" sz="1100">
                <a:latin typeface="Arial" panose="020B0604020202020204" pitchFamily="34" charset="0"/>
                <a:cs typeface="Arial" panose="020B0604020202020204" pitchFamily="34" charset="0"/>
              </a:rPr>
              <a:t>. DOI: 10.5772/52556</a:t>
            </a:r>
          </a:p>
        </p:txBody>
      </p:sp>
    </p:spTree>
    <p:extLst>
      <p:ext uri="{BB962C8B-B14F-4D97-AF65-F5344CB8AC3E}">
        <p14:creationId xmlns:p14="http://schemas.microsoft.com/office/powerpoint/2010/main" val="407309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52FD04E-B1E4-45B6-A8A6-F189B7A7B831}"/>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Xây dựng hệ thống</a:t>
            </a:r>
          </a:p>
        </p:txBody>
      </p:sp>
      <p:sp>
        <p:nvSpPr>
          <p:cNvPr id="4" name="Chỗ dành sẵn cho Ngày tháng 3">
            <a:extLst>
              <a:ext uri="{FF2B5EF4-FFF2-40B4-BE49-F238E27FC236}">
                <a16:creationId xmlns:a16="http://schemas.microsoft.com/office/drawing/2014/main" id="{B1DDD4DF-8F26-40E5-A227-60A40A3ECF47}"/>
              </a:ext>
            </a:extLst>
          </p:cNvPr>
          <p:cNvSpPr>
            <a:spLocks noGrp="1"/>
          </p:cNvSpPr>
          <p:nvPr>
            <p:ph type="dt" sz="half" idx="10"/>
          </p:nvPr>
        </p:nvSpPr>
        <p:spPr/>
        <p:txBody>
          <a:bodyPr/>
          <a:lstStyle/>
          <a:p>
            <a:fld id="{4300A580-34F2-4B33-8C71-6DCBF60422E4}" type="datetime1">
              <a:rPr lang="en-US" smtClean="0"/>
              <a:t>16/07/2020</a:t>
            </a:fld>
            <a:endParaRPr lang="en-US"/>
          </a:p>
        </p:txBody>
      </p:sp>
      <p:sp>
        <p:nvSpPr>
          <p:cNvPr id="11" name="Rectangle 7">
            <a:extLst>
              <a:ext uri="{FF2B5EF4-FFF2-40B4-BE49-F238E27FC236}">
                <a16:creationId xmlns:a16="http://schemas.microsoft.com/office/drawing/2014/main" id="{08D6941B-2855-43EC-8A7D-65B9714DCB51}"/>
              </a:ext>
            </a:extLst>
          </p:cNvPr>
          <p:cNvSpPr>
            <a:spLocks noChangeArrowheads="1"/>
          </p:cNvSpPr>
          <p:nvPr/>
        </p:nvSpPr>
        <p:spPr bwMode="auto">
          <a:xfrm>
            <a:off x="48895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2">
            <a:extLst>
              <a:ext uri="{FF2B5EF4-FFF2-40B4-BE49-F238E27FC236}">
                <a16:creationId xmlns:a16="http://schemas.microsoft.com/office/drawing/2014/main" id="{DEB1553A-DCCE-4EA9-BDB5-FE4A3E9E3C5D}"/>
              </a:ext>
            </a:extLst>
          </p:cNvPr>
          <p:cNvSpPr>
            <a:spLocks noChangeArrowheads="1"/>
          </p:cNvSpPr>
          <p:nvPr/>
        </p:nvSpPr>
        <p:spPr bwMode="auto">
          <a:xfrm>
            <a:off x="48895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Hình ảnh 15">
            <a:extLst>
              <a:ext uri="{FF2B5EF4-FFF2-40B4-BE49-F238E27FC236}">
                <a16:creationId xmlns:a16="http://schemas.microsoft.com/office/drawing/2014/main" id="{8496D27A-E2C8-413A-A1A4-1E114B47D68D}"/>
              </a:ext>
            </a:extLst>
          </p:cNvPr>
          <p:cNvPicPr/>
          <p:nvPr/>
        </p:nvPicPr>
        <p:blipFill>
          <a:blip r:embed="rId2">
            <a:extLst>
              <a:ext uri="{28A0092B-C50C-407E-A947-70E740481C1C}">
                <a14:useLocalDpi xmlns:a14="http://schemas.microsoft.com/office/drawing/2010/main" val="0"/>
              </a:ext>
            </a:extLst>
          </a:blip>
          <a:stretch>
            <a:fillRect/>
          </a:stretch>
        </p:blipFill>
        <p:spPr>
          <a:xfrm rot="5400000">
            <a:off x="847313" y="1250927"/>
            <a:ext cx="2966652" cy="4287728"/>
          </a:xfrm>
          <a:prstGeom prst="rect">
            <a:avLst/>
          </a:prstGeom>
        </p:spPr>
      </p:pic>
      <p:grpSp>
        <p:nvGrpSpPr>
          <p:cNvPr id="17" name="Group 7">
            <a:extLst>
              <a:ext uri="{FF2B5EF4-FFF2-40B4-BE49-F238E27FC236}">
                <a16:creationId xmlns:a16="http://schemas.microsoft.com/office/drawing/2014/main" id="{1E37F558-6444-45CB-93F9-12CAE86A16DC}"/>
              </a:ext>
            </a:extLst>
          </p:cNvPr>
          <p:cNvGrpSpPr/>
          <p:nvPr/>
        </p:nvGrpSpPr>
        <p:grpSpPr>
          <a:xfrm>
            <a:off x="4572000" y="1835278"/>
            <a:ext cx="4452620" cy="3119025"/>
            <a:chOff x="0" y="0"/>
            <a:chExt cx="3651821" cy="2383743"/>
          </a:xfrm>
        </p:grpSpPr>
        <p:pic>
          <p:nvPicPr>
            <p:cNvPr id="18" name="Picture 2" descr="A circuit board&#10;&#10;Description automatically generated">
              <a:extLst>
                <a:ext uri="{FF2B5EF4-FFF2-40B4-BE49-F238E27FC236}">
                  <a16:creationId xmlns:a16="http://schemas.microsoft.com/office/drawing/2014/main" id="{2193A32E-8A15-41B3-AEDB-64AF7A6B43A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rot="5400000">
              <a:off x="634039" y="-634039"/>
              <a:ext cx="2383743" cy="3651821"/>
            </a:xfrm>
            <a:prstGeom prst="rect">
              <a:avLst/>
            </a:prstGeom>
          </p:spPr>
        </p:pic>
        <p:cxnSp>
          <p:nvCxnSpPr>
            <p:cNvPr id="19" name="Straight Arrow Connector 4">
              <a:extLst>
                <a:ext uri="{FF2B5EF4-FFF2-40B4-BE49-F238E27FC236}">
                  <a16:creationId xmlns:a16="http://schemas.microsoft.com/office/drawing/2014/main" id="{FB3B5D45-3818-49E5-BC7B-C4F36682C0DE}"/>
                </a:ext>
              </a:extLst>
            </p:cNvPr>
            <p:cNvCxnSpPr/>
            <p:nvPr/>
          </p:nvCxnSpPr>
          <p:spPr>
            <a:xfrm>
              <a:off x="503079" y="1895960"/>
              <a:ext cx="1956816"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7">
              <a:extLst>
                <a:ext uri="{FF2B5EF4-FFF2-40B4-BE49-F238E27FC236}">
                  <a16:creationId xmlns:a16="http://schemas.microsoft.com/office/drawing/2014/main" id="{3C2EF339-45E6-4F2B-837E-69B25E753844}"/>
                </a:ext>
              </a:extLst>
            </p:cNvPr>
            <p:cNvCxnSpPr>
              <a:cxnSpLocks/>
            </p:cNvCxnSpPr>
            <p:nvPr/>
          </p:nvCxnSpPr>
          <p:spPr>
            <a:xfrm>
              <a:off x="375063" y="679808"/>
              <a:ext cx="0" cy="111556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5" name="Hộp Văn bản 14">
            <a:extLst>
              <a:ext uri="{FF2B5EF4-FFF2-40B4-BE49-F238E27FC236}">
                <a16:creationId xmlns:a16="http://schemas.microsoft.com/office/drawing/2014/main" id="{C2742221-E410-48C6-B78D-24EECA411FD5}"/>
              </a:ext>
            </a:extLst>
          </p:cNvPr>
          <p:cNvSpPr txBox="1"/>
          <p:nvPr/>
        </p:nvSpPr>
        <p:spPr>
          <a:xfrm>
            <a:off x="366205" y="1228665"/>
            <a:ext cx="4139275" cy="400110"/>
          </a:xfrm>
          <a:prstGeom prst="rect">
            <a:avLst/>
          </a:prstGeom>
          <a:noFill/>
        </p:spPr>
        <p:txBody>
          <a:bodyPr wrap="none" rtlCol="0">
            <a:spAutoFit/>
          </a:bodyPr>
          <a:lstStyle/>
          <a:p>
            <a:r>
              <a:rPr lang="en-US" sz="2000">
                <a:latin typeface="Arial" panose="020B0604020202020204" pitchFamily="34" charset="0"/>
                <a:cs typeface="Arial" panose="020B0604020202020204" pitchFamily="34" charset="0"/>
              </a:rPr>
              <a:t>Một số hình ảnh thực tế của mạch </a:t>
            </a:r>
          </a:p>
        </p:txBody>
      </p:sp>
      <p:sp>
        <p:nvSpPr>
          <p:cNvPr id="21" name="Hộp Văn bản 20">
            <a:extLst>
              <a:ext uri="{FF2B5EF4-FFF2-40B4-BE49-F238E27FC236}">
                <a16:creationId xmlns:a16="http://schemas.microsoft.com/office/drawing/2014/main" id="{29326DDE-F672-4D49-B686-A8D1C17C3952}"/>
              </a:ext>
            </a:extLst>
          </p:cNvPr>
          <p:cNvSpPr txBox="1"/>
          <p:nvPr/>
        </p:nvSpPr>
        <p:spPr>
          <a:xfrm>
            <a:off x="1686873" y="4870616"/>
            <a:ext cx="128753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Mạch PCB</a:t>
            </a:r>
          </a:p>
        </p:txBody>
      </p:sp>
      <p:sp>
        <p:nvSpPr>
          <p:cNvPr id="23" name="Hộp Văn bản 22">
            <a:extLst>
              <a:ext uri="{FF2B5EF4-FFF2-40B4-BE49-F238E27FC236}">
                <a16:creationId xmlns:a16="http://schemas.microsoft.com/office/drawing/2014/main" id="{87EFF808-A160-49EC-806E-9011D75DA310}"/>
              </a:ext>
            </a:extLst>
          </p:cNvPr>
          <p:cNvSpPr txBox="1"/>
          <p:nvPr/>
        </p:nvSpPr>
        <p:spPr>
          <a:xfrm>
            <a:off x="5853179" y="4916883"/>
            <a:ext cx="1890261"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Mạch hoàn thiện</a:t>
            </a:r>
          </a:p>
        </p:txBody>
      </p:sp>
      <p:sp>
        <p:nvSpPr>
          <p:cNvPr id="22" name="Hộp Văn bản 21">
            <a:extLst>
              <a:ext uri="{FF2B5EF4-FFF2-40B4-BE49-F238E27FC236}">
                <a16:creationId xmlns:a16="http://schemas.microsoft.com/office/drawing/2014/main" id="{CA65C3F8-BC20-4DEC-9ABC-B2688B10AB78}"/>
              </a:ext>
            </a:extLst>
          </p:cNvPr>
          <p:cNvSpPr txBox="1"/>
          <p:nvPr/>
        </p:nvSpPr>
        <p:spPr>
          <a:xfrm>
            <a:off x="366205" y="5332938"/>
            <a:ext cx="8358070" cy="1015663"/>
          </a:xfrm>
          <a:prstGeom prst="rect">
            <a:avLst/>
          </a:prstGeom>
          <a:noFill/>
        </p:spPr>
        <p:txBody>
          <a:bodyPr wrap="square" rtlCol="0">
            <a:spAutoFit/>
          </a:bodyPr>
          <a:lstStyle/>
          <a:p>
            <a:pPr algn="just"/>
            <a:r>
              <a:rPr lang="en-US" sz="2000">
                <a:latin typeface="Arial" panose="020B0604020202020204" pitchFamily="34" charset="0"/>
                <a:cs typeface="Arial" panose="020B0604020202020204" pitchFamily="34" charset="0"/>
              </a:rPr>
              <a:t>Mạch có chân kết nối ra 3 điện cực nhờ dây cap, kích th</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ớc nhỏ h</a:t>
            </a:r>
            <a:r>
              <a:rPr lang="vi-VN" sz="2000">
                <a:latin typeface="Arial" panose="020B0604020202020204" pitchFamily="34" charset="0"/>
                <a:cs typeface="Arial" panose="020B0604020202020204" pitchFamily="34" charset="0"/>
              </a:rPr>
              <a:t>ơ</a:t>
            </a:r>
            <a:r>
              <a:rPr lang="en-US" sz="2000">
                <a:latin typeface="Arial" panose="020B0604020202020204" pitchFamily="34" charset="0"/>
                <a:cs typeface="Arial" panose="020B0604020202020204" pitchFamily="34" charset="0"/>
              </a:rPr>
              <a:t>n và dễ dàng cố định trên c</a:t>
            </a:r>
            <a:r>
              <a:rPr lang="vi-VN" sz="2000">
                <a:latin typeface="Arial" panose="020B0604020202020204" pitchFamily="34" charset="0"/>
                <a:cs typeface="Arial" panose="020B0604020202020204" pitchFamily="34" charset="0"/>
              </a:rPr>
              <a:t>ơ</a:t>
            </a:r>
            <a:r>
              <a:rPr lang="en-US" sz="2000">
                <a:latin typeface="Arial" panose="020B0604020202020204" pitchFamily="34" charset="0"/>
                <a:cs typeface="Arial" panose="020B0604020202020204" pitchFamily="34" charset="0"/>
              </a:rPr>
              <a:t> thể nên có thể đo tín hiệu ở nhiều vị trí khác nhau: tay, chân, l</a:t>
            </a:r>
            <a:r>
              <a:rPr lang="vi-VN" sz="2000">
                <a:latin typeface="Arial" panose="020B0604020202020204" pitchFamily="34" charset="0"/>
                <a:cs typeface="Arial" panose="020B0604020202020204" pitchFamily="34" charset="0"/>
              </a:rPr>
              <a:t>ư</a:t>
            </a:r>
            <a:r>
              <a:rPr lang="en-US" sz="2000">
                <a:latin typeface="Arial" panose="020B0604020202020204" pitchFamily="34" charset="0"/>
                <a:cs typeface="Arial" panose="020B0604020202020204" pitchFamily="34" charset="0"/>
              </a:rPr>
              <a:t>ng.</a:t>
            </a:r>
          </a:p>
        </p:txBody>
      </p:sp>
      <p:sp>
        <p:nvSpPr>
          <p:cNvPr id="25" name="Chỗ dành sẵn cho Số hiệu Bản chiếu 24">
            <a:extLst>
              <a:ext uri="{FF2B5EF4-FFF2-40B4-BE49-F238E27FC236}">
                <a16:creationId xmlns:a16="http://schemas.microsoft.com/office/drawing/2014/main" id="{715DA604-5CF1-4EB1-B426-635143E82EE7}"/>
              </a:ext>
            </a:extLst>
          </p:cNvPr>
          <p:cNvSpPr>
            <a:spLocks noGrp="1"/>
          </p:cNvSpPr>
          <p:nvPr>
            <p:ph type="sldNum" sz="quarter" idx="12"/>
          </p:nvPr>
        </p:nvSpPr>
        <p:spPr/>
        <p:txBody>
          <a:bodyPr/>
          <a:lstStyle/>
          <a:p>
            <a:fld id="{A02EBBDA-6239-48A4-BF42-145536EAE284}" type="slidenum">
              <a:rPr lang="en-US" smtClean="0"/>
              <a:t>9</a:t>
            </a:fld>
            <a:endParaRPr lang="en-US"/>
          </a:p>
        </p:txBody>
      </p:sp>
    </p:spTree>
    <p:extLst>
      <p:ext uri="{BB962C8B-B14F-4D97-AF65-F5344CB8AC3E}">
        <p14:creationId xmlns:p14="http://schemas.microsoft.com/office/powerpoint/2010/main" val="3383320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1592</TotalTime>
  <Words>3557</Words>
  <Application>Microsoft Office PowerPoint</Application>
  <PresentationFormat>Trình chiếu Trên màn hình (4:3)</PresentationFormat>
  <Paragraphs>349</Paragraphs>
  <Slides>24</Slides>
  <Notes>18</Notes>
  <HiddenSlides>0</HiddenSlides>
  <MMClips>1</MMClips>
  <ScaleCrop>false</ScaleCrop>
  <HeadingPairs>
    <vt:vector size="8" baseType="variant">
      <vt:variant>
        <vt:lpstr>Phông được Dùng</vt:lpstr>
      </vt:variant>
      <vt:variant>
        <vt:i4>5</vt:i4>
      </vt:variant>
      <vt:variant>
        <vt:lpstr>Chủ đề</vt:lpstr>
      </vt:variant>
      <vt:variant>
        <vt:i4>1</vt:i4>
      </vt:variant>
      <vt:variant>
        <vt:lpstr>Máy chủ nhúng OLE</vt:lpstr>
      </vt:variant>
      <vt:variant>
        <vt:i4>1</vt:i4>
      </vt:variant>
      <vt:variant>
        <vt:lpstr>Tiêu đề Bản chiếu</vt:lpstr>
      </vt:variant>
      <vt:variant>
        <vt:i4>24</vt:i4>
      </vt:variant>
    </vt:vector>
  </HeadingPairs>
  <TitlesOfParts>
    <vt:vector size="31" baseType="lpstr">
      <vt:lpstr>Arial</vt:lpstr>
      <vt:lpstr>Calibri</vt:lpstr>
      <vt:lpstr>Calibri Light</vt:lpstr>
      <vt:lpstr>Cambria Math</vt:lpstr>
      <vt:lpstr>Times New Roman</vt:lpstr>
      <vt:lpstr>Office Theme</vt:lpstr>
      <vt:lpstr>Origin50.Graph</vt:lpstr>
      <vt:lpstr>THIẾT KẾ HỆ THỐNG  ĐO ĐẠC VÀ XỬ LÝ TÍN HIỆU ĐIỆN CƠ SỬ DỤNG CẢM BIẾN GRAPHENE</vt:lpstr>
      <vt:lpstr>NỘI DUNG</vt:lpstr>
      <vt:lpstr>Đặt vấn đề</vt:lpstr>
      <vt:lpstr>Tổng quan lý thuyết</vt:lpstr>
      <vt:lpstr>Tổng quan lý thuyết</vt:lpstr>
      <vt:lpstr>Xây dựng hệ thống</vt:lpstr>
      <vt:lpstr>Xây dựng hệ thống</vt:lpstr>
      <vt:lpstr>Xây dựng hệ thống</vt:lpstr>
      <vt:lpstr>Xây dựng hệ thống</vt:lpstr>
      <vt:lpstr>Tìm hiểu về các bó cơ và ứng dụng</vt:lpstr>
      <vt:lpstr>Thí nghiệm đo tín hiệu EMG</vt:lpstr>
      <vt:lpstr>Thí nghiệm đo tín hiệu EMG</vt:lpstr>
      <vt:lpstr>Kết quả thí nghiệm</vt:lpstr>
      <vt:lpstr>Kết quả thí nghiệm</vt:lpstr>
      <vt:lpstr>Bản trình bày PowerPoint</vt:lpstr>
      <vt:lpstr>Kết quả thí nghiệm</vt:lpstr>
      <vt:lpstr>Kết quả thí nghiệm</vt:lpstr>
      <vt:lpstr>Kết quả thí nghiệm</vt:lpstr>
      <vt:lpstr>Video demo</vt:lpstr>
      <vt:lpstr>Kết luận và hướng phát triển</vt:lpstr>
      <vt:lpstr>Bản trình bày PowerPoint</vt:lpstr>
      <vt:lpstr>Backup slide</vt:lpstr>
      <vt:lpstr>Backup slide</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Hang</dc:creator>
  <cp:lastModifiedBy>Do Du</cp:lastModifiedBy>
  <cp:revision>97</cp:revision>
  <dcterms:created xsi:type="dcterms:W3CDTF">2016-07-25T07:53:11Z</dcterms:created>
  <dcterms:modified xsi:type="dcterms:W3CDTF">2020-07-16T01:55:23Z</dcterms:modified>
</cp:coreProperties>
</file>